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359" r:id="rId4"/>
    <p:sldId id="360" r:id="rId5"/>
    <p:sldId id="370" r:id="rId6"/>
    <p:sldId id="377" r:id="rId7"/>
    <p:sldId id="378" r:id="rId8"/>
    <p:sldId id="376" r:id="rId9"/>
    <p:sldId id="371" r:id="rId10"/>
    <p:sldId id="372" r:id="rId11"/>
    <p:sldId id="373" r:id="rId12"/>
    <p:sldId id="374" r:id="rId13"/>
    <p:sldId id="375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76" r:id="rId24"/>
    <p:sldId id="270" r:id="rId25"/>
    <p:sldId id="271" r:id="rId26"/>
    <p:sldId id="273" r:id="rId27"/>
    <p:sldId id="274" r:id="rId28"/>
    <p:sldId id="275" r:id="rId29"/>
    <p:sldId id="292" r:id="rId30"/>
    <p:sldId id="277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379" r:id="rId45"/>
    <p:sldId id="293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61" r:id="rId84"/>
    <p:sldId id="362" r:id="rId85"/>
    <p:sldId id="363" r:id="rId86"/>
    <p:sldId id="334" r:id="rId87"/>
    <p:sldId id="335" r:id="rId88"/>
    <p:sldId id="336" r:id="rId89"/>
    <p:sldId id="364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65" r:id="rId104"/>
    <p:sldId id="366" r:id="rId105"/>
    <p:sldId id="351" r:id="rId106"/>
    <p:sldId id="352" r:id="rId107"/>
    <p:sldId id="350" r:id="rId108"/>
    <p:sldId id="367" r:id="rId109"/>
    <p:sldId id="353" r:id="rId110"/>
    <p:sldId id="368" r:id="rId111"/>
    <p:sldId id="369" r:id="rId112"/>
    <p:sldId id="355" r:id="rId113"/>
    <p:sldId id="278" r:id="rId114"/>
    <p:sldId id="356" r:id="rId115"/>
    <p:sldId id="269" r:id="rId116"/>
    <p:sldId id="257" r:id="rId117"/>
    <p:sldId id="258" r:id="rId11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2" autoAdjust="0"/>
    <p:restoredTop sz="94660"/>
  </p:normalViewPr>
  <p:slideViewPr>
    <p:cSldViewPr snapToGrid="0">
      <p:cViewPr varScale="1">
        <p:scale>
          <a:sx n="70" d="100"/>
          <a:sy n="70" d="100"/>
        </p:scale>
        <p:origin x="5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80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1867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2824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31803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4323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2700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927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992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85125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6542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9167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BCE4E-6A46-445D-AD67-12824D462E4E}" type="datetimeFigureOut">
              <a:rPr lang="es-CL" smtClean="0"/>
              <a:t>20-06-2016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078B8-A6B0-4448-AB27-AA956C485F7C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421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queta.pptx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jpe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9.jpeg"/><Relationship Id="rId4" Type="http://schemas.openxmlformats.org/officeDocument/2006/relationships/image" Target="../media/image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jpe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jpe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jpeg"/><Relationship Id="rId4" Type="http://schemas.openxmlformats.org/officeDocument/2006/relationships/image" Target="../media/image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53.jpeg"/><Relationship Id="rId4" Type="http://schemas.openxmlformats.org/officeDocument/2006/relationships/image" Target="../media/image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jpeg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jpeg"/><Relationship Id="rId4" Type="http://schemas.openxmlformats.org/officeDocument/2006/relationships/image" Target="../media/image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jpeg"/><Relationship Id="rId5" Type="http://schemas.openxmlformats.org/officeDocument/2006/relationships/image" Target="../media/image157.jpe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jpeg"/><Relationship Id="rId4" Type="http://schemas.openxmlformats.org/officeDocument/2006/relationships/image" Target="../media/image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jpeg"/><Relationship Id="rId4" Type="http://schemas.openxmlformats.org/officeDocument/2006/relationships/image" Target="../media/image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63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jp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3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7.png"/><Relationship Id="rId5" Type="http://schemas.openxmlformats.org/officeDocument/2006/relationships/image" Target="../media/image5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jp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50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4.png"/><Relationship Id="rId1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1.png"/><Relationship Id="rId2" Type="http://schemas.openxmlformats.org/officeDocument/2006/relationships/image" Target="../media/image1.jp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46.png"/><Relationship Id="rId5" Type="http://schemas.openxmlformats.org/officeDocument/2006/relationships/image" Target="../media/image2.png"/><Relationship Id="rId15" Type="http://schemas.openxmlformats.org/officeDocument/2006/relationships/image" Target="../media/image49.png"/><Relationship Id="rId10" Type="http://schemas.openxmlformats.org/officeDocument/2006/relationships/image" Target="../media/image41.png"/><Relationship Id="rId19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1.png"/><Relationship Id="rId5" Type="http://schemas.openxmlformats.org/officeDocument/2006/relationships/image" Target="../media/image2.png"/><Relationship Id="rId10" Type="http://schemas.openxmlformats.org/officeDocument/2006/relationships/image" Target="../media/image60.png"/><Relationship Id="rId4" Type="http://schemas.openxmlformats.org/officeDocument/2006/relationships/image" Target="../media/image5.png"/><Relationship Id="rId9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7.png"/><Relationship Id="rId4" Type="http://schemas.openxmlformats.org/officeDocument/2006/relationships/image" Target="../media/image5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12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74.png"/><Relationship Id="rId5" Type="http://schemas.openxmlformats.org/officeDocument/2006/relationships/image" Target="../media/image2.png"/><Relationship Id="rId10" Type="http://schemas.openxmlformats.org/officeDocument/2006/relationships/image" Target="../media/image73.png"/><Relationship Id="rId4" Type="http://schemas.openxmlformats.org/officeDocument/2006/relationships/image" Target="../media/image5.png"/><Relationship Id="rId9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12" Type="http://schemas.openxmlformats.org/officeDocument/2006/relationships/image" Target="../media/image8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0.png"/><Relationship Id="rId5" Type="http://schemas.openxmlformats.org/officeDocument/2006/relationships/image" Target="../media/image69.png"/><Relationship Id="rId10" Type="http://schemas.openxmlformats.org/officeDocument/2006/relationships/image" Target="../media/image79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12" Type="http://schemas.openxmlformats.org/officeDocument/2006/relationships/image" Target="../media/image7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3.png"/><Relationship Id="rId5" Type="http://schemas.openxmlformats.org/officeDocument/2006/relationships/image" Target="../media/image70.png"/><Relationship Id="rId10" Type="http://schemas.openxmlformats.org/officeDocument/2006/relationships/image" Target="../media/image81.png"/><Relationship Id="rId4" Type="http://schemas.openxmlformats.org/officeDocument/2006/relationships/image" Target="../media/image5.png"/><Relationship Id="rId9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86.png"/><Relationship Id="rId4" Type="http://schemas.openxmlformats.org/officeDocument/2006/relationships/image" Target="../media/image5.png"/><Relationship Id="rId9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5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3.png"/><Relationship Id="rId5" Type="http://schemas.openxmlformats.org/officeDocument/2006/relationships/image" Target="../media/image70.png"/><Relationship Id="rId10" Type="http://schemas.openxmlformats.org/officeDocument/2006/relationships/image" Target="../media/image81.png"/><Relationship Id="rId4" Type="http://schemas.openxmlformats.org/officeDocument/2006/relationships/image" Target="../media/image5.png"/><Relationship Id="rId9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jpe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12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7.png"/><Relationship Id="rId5" Type="http://schemas.openxmlformats.org/officeDocument/2006/relationships/image" Target="../media/image70.png"/><Relationship Id="rId10" Type="http://schemas.openxmlformats.org/officeDocument/2006/relationships/image" Target="../media/image86.png"/><Relationship Id="rId4" Type="http://schemas.openxmlformats.org/officeDocument/2006/relationships/image" Target="../media/image5.png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.png"/><Relationship Id="rId7" Type="http://schemas.openxmlformats.org/officeDocument/2006/relationships/image" Target="../media/image8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8.png"/><Relationship Id="rId5" Type="http://schemas.openxmlformats.org/officeDocument/2006/relationships/image" Target="../media/image67.png"/><Relationship Id="rId10" Type="http://schemas.openxmlformats.org/officeDocument/2006/relationships/image" Target="../media/image2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.png"/><Relationship Id="rId7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76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jpe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jpe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jpe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jpe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jpe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4.jpe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jpe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jpe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7.jpe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jpe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jpeg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jpe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2.jpeg"/><Relationship Id="rId15" Type="http://schemas.openxmlformats.org/officeDocument/2006/relationships/image" Target="../media/image28.png"/><Relationship Id="rId10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1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jpe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jpe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jpe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jpe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jpe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jpe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jpe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jpe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9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3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jpe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jpe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jpeg"/><Relationship Id="rId4" Type="http://schemas.openxmlformats.org/officeDocument/2006/relationships/image" Target="../media/image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jpeg"/><Relationship Id="rId4" Type="http://schemas.openxmlformats.org/officeDocument/2006/relationships/image" Target="../media/image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eg"/><Relationship Id="rId4" Type="http://schemas.openxmlformats.org/officeDocument/2006/relationships/image" Target="../media/image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jpeg"/><Relationship Id="rId4" Type="http://schemas.openxmlformats.org/officeDocument/2006/relationships/image" Target="../media/image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jpeg"/><Relationship Id="rId4" Type="http://schemas.openxmlformats.org/officeDocument/2006/relationships/image" Target="../media/image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jpe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12" Type="http://schemas.openxmlformats.org/officeDocument/2006/relationships/image" Target="../media/image22.png"/><Relationship Id="rId2" Type="http://schemas.openxmlformats.org/officeDocument/2006/relationships/image" Target="../media/image1.jp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26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jpeg"/><Relationship Id="rId4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jpeg"/><Relationship Id="rId4" Type="http://schemas.openxmlformats.org/officeDocument/2006/relationships/image" Target="../media/image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jpeg"/><Relationship Id="rId4" Type="http://schemas.openxmlformats.org/officeDocument/2006/relationships/image" Target="../media/image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jpeg"/><Relationship Id="rId4" Type="http://schemas.openxmlformats.org/officeDocument/2006/relationships/image" Target="../media/image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jpeg"/><Relationship Id="rId4" Type="http://schemas.openxmlformats.org/officeDocument/2006/relationships/image" Target="../media/image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jpeg"/><Relationship Id="rId4" Type="http://schemas.openxmlformats.org/officeDocument/2006/relationships/image" Target="../media/image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3.jpeg"/><Relationship Id="rId4" Type="http://schemas.openxmlformats.org/officeDocument/2006/relationships/image" Target="../media/image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jpeg"/><Relationship Id="rId4" Type="http://schemas.openxmlformats.org/officeDocument/2006/relationships/image" Target="../media/image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jpeg"/><Relationship Id="rId4" Type="http://schemas.openxmlformats.org/officeDocument/2006/relationships/image" Target="../media/image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7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2.jpeg"/><Relationship Id="rId9" Type="http://schemas.openxmlformats.org/officeDocument/2006/relationships/image" Target="../media/image22.png"/><Relationship Id="rId14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eg"/><Relationship Id="rId4" Type="http://schemas.openxmlformats.org/officeDocument/2006/relationships/image" Target="../media/image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9.jpeg"/><Relationship Id="rId4" Type="http://schemas.openxmlformats.org/officeDocument/2006/relationships/image" Target="../media/image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jpeg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1.jpeg"/><Relationship Id="rId4" Type="http://schemas.openxmlformats.org/officeDocument/2006/relationships/image" Target="../media/image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jpe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.jpe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jpe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jpe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jpe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93" y="1460391"/>
            <a:ext cx="1076851" cy="10768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31" y="1200505"/>
            <a:ext cx="2529611" cy="175207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67641" y="1691823"/>
            <a:ext cx="20641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¿Cuál de mis herramientas crees que sirve para encontrar el tanque de oxígeno más pesado?</a:t>
            </a:r>
            <a:endParaRPr kumimoji="0" lang="es-CL" altLang="es-CL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73" y="1138665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1131061"/>
            <a:ext cx="553158" cy="55315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437" y="3039449"/>
            <a:ext cx="304801" cy="304801"/>
          </a:xfrm>
          <a:prstGeom prst="rect">
            <a:avLst/>
          </a:prstGeom>
        </p:spPr>
      </p:pic>
      <p:sp>
        <p:nvSpPr>
          <p:cNvPr id="13" name="Flecha derecha 12">
            <a:hlinkClick r:id="rId8" action="ppaction://hlinkpres?slideindex=1&amp;slidetitle="/>
          </p:cNvPr>
          <p:cNvSpPr/>
          <p:nvPr/>
        </p:nvSpPr>
        <p:spPr>
          <a:xfrm flipH="1">
            <a:off x="9141149" y="877909"/>
            <a:ext cx="1315184" cy="959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H47 (80)</a:t>
            </a:r>
          </a:p>
        </p:txBody>
      </p:sp>
      <p:grpSp>
        <p:nvGrpSpPr>
          <p:cNvPr id="51" name="Grupo 50"/>
          <p:cNvGrpSpPr/>
          <p:nvPr/>
        </p:nvGrpSpPr>
        <p:grpSpPr>
          <a:xfrm>
            <a:off x="7855388" y="4227790"/>
            <a:ext cx="2784441" cy="1092213"/>
            <a:chOff x="2167091" y="3906159"/>
            <a:chExt cx="2784441" cy="1092213"/>
          </a:xfrm>
        </p:grpSpPr>
        <p:grpSp>
          <p:nvGrpSpPr>
            <p:cNvPr id="23" name="Grupo 22"/>
            <p:cNvGrpSpPr/>
            <p:nvPr/>
          </p:nvGrpSpPr>
          <p:grpSpPr>
            <a:xfrm>
              <a:off x="2167091" y="3906159"/>
              <a:ext cx="1365266" cy="1092213"/>
              <a:chOff x="2148154" y="2782538"/>
              <a:chExt cx="1365266" cy="1092213"/>
            </a:xfrm>
          </p:grpSpPr>
          <p:sp>
            <p:nvSpPr>
              <p:cNvPr id="22" name="Rectángulo redondeado 21"/>
              <p:cNvSpPr/>
              <p:nvPr/>
            </p:nvSpPr>
            <p:spPr>
              <a:xfrm>
                <a:off x="2148154" y="2782538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7860" y="3017435"/>
                <a:ext cx="1065853" cy="622418"/>
              </a:xfrm>
              <a:prstGeom prst="rect">
                <a:avLst/>
              </a:prstGeom>
            </p:spPr>
          </p:pic>
        </p:grpSp>
        <p:sp>
          <p:nvSpPr>
            <p:cNvPr id="25" name="Rectángulo redondeado 24"/>
            <p:cNvSpPr/>
            <p:nvPr/>
          </p:nvSpPr>
          <p:spPr>
            <a:xfrm>
              <a:off x="3586266" y="3906159"/>
              <a:ext cx="1365266" cy="1092213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2717" y="4141056"/>
              <a:ext cx="1065853" cy="622418"/>
            </a:xfrm>
            <a:prstGeom prst="rect">
              <a:avLst/>
            </a:prstGeom>
          </p:spPr>
        </p:pic>
      </p:grpSp>
      <p:grpSp>
        <p:nvGrpSpPr>
          <p:cNvPr id="50" name="Grupo 49"/>
          <p:cNvGrpSpPr/>
          <p:nvPr/>
        </p:nvGrpSpPr>
        <p:grpSpPr>
          <a:xfrm>
            <a:off x="7855387" y="3066141"/>
            <a:ext cx="2784442" cy="1092213"/>
            <a:chOff x="2167090" y="3906159"/>
            <a:chExt cx="2784442" cy="1092213"/>
          </a:xfrm>
        </p:grpSpPr>
        <p:grpSp>
          <p:nvGrpSpPr>
            <p:cNvPr id="32" name="Grupo 31"/>
            <p:cNvGrpSpPr/>
            <p:nvPr/>
          </p:nvGrpSpPr>
          <p:grpSpPr>
            <a:xfrm>
              <a:off x="2167090" y="3906159"/>
              <a:ext cx="1365266" cy="1092213"/>
              <a:chOff x="1995401" y="3874751"/>
              <a:chExt cx="1365266" cy="1092213"/>
            </a:xfrm>
          </p:grpSpPr>
          <p:sp>
            <p:nvSpPr>
              <p:cNvPr id="28" name="Rectángulo redondeado 27"/>
              <p:cNvSpPr/>
              <p:nvPr/>
            </p:nvSpPr>
            <p:spPr>
              <a:xfrm>
                <a:off x="1995401" y="3874751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20" name="Imagen 1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6851" y="4341342"/>
                <a:ext cx="1078061" cy="159030"/>
              </a:xfrm>
              <a:prstGeom prst="rect">
                <a:avLst/>
              </a:prstGeom>
            </p:spPr>
          </p:pic>
        </p:grpSp>
        <p:grpSp>
          <p:nvGrpSpPr>
            <p:cNvPr id="36" name="Grupo 35"/>
            <p:cNvGrpSpPr/>
            <p:nvPr/>
          </p:nvGrpSpPr>
          <p:grpSpPr>
            <a:xfrm>
              <a:off x="3586266" y="3906159"/>
              <a:ext cx="1365266" cy="1092213"/>
              <a:chOff x="3401623" y="3874751"/>
              <a:chExt cx="1365266" cy="1092213"/>
            </a:xfrm>
          </p:grpSpPr>
          <p:sp>
            <p:nvSpPr>
              <p:cNvPr id="34" name="Rectángulo redondeado 33"/>
              <p:cNvSpPr/>
              <p:nvPr/>
            </p:nvSpPr>
            <p:spPr>
              <a:xfrm>
                <a:off x="3401623" y="3874751"/>
                <a:ext cx="1365266" cy="1092213"/>
              </a:xfrm>
              <a:prstGeom prst="roundRect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3073" y="4341342"/>
                <a:ext cx="1078061" cy="159030"/>
              </a:xfrm>
              <a:prstGeom prst="rect">
                <a:avLst/>
              </a:prstGeom>
            </p:spPr>
          </p:pic>
        </p:grpSp>
      </p:grpSp>
      <p:grpSp>
        <p:nvGrpSpPr>
          <p:cNvPr id="49" name="Grupo 48"/>
          <p:cNvGrpSpPr/>
          <p:nvPr/>
        </p:nvGrpSpPr>
        <p:grpSpPr>
          <a:xfrm>
            <a:off x="7855387" y="1891026"/>
            <a:ext cx="2784442" cy="1092213"/>
            <a:chOff x="2167090" y="2716428"/>
            <a:chExt cx="2784442" cy="1092213"/>
          </a:xfrm>
        </p:grpSpPr>
        <p:grpSp>
          <p:nvGrpSpPr>
            <p:cNvPr id="43" name="Grupo 42"/>
            <p:cNvGrpSpPr/>
            <p:nvPr/>
          </p:nvGrpSpPr>
          <p:grpSpPr>
            <a:xfrm>
              <a:off x="2167090" y="2716428"/>
              <a:ext cx="1365266" cy="1092213"/>
              <a:chOff x="1999443" y="3946507"/>
              <a:chExt cx="1365266" cy="1092213"/>
            </a:xfrm>
          </p:grpSpPr>
          <p:sp>
            <p:nvSpPr>
              <p:cNvPr id="39" name="Rectángulo redondeado 38"/>
              <p:cNvSpPr/>
              <p:nvPr/>
            </p:nvSpPr>
            <p:spPr>
              <a:xfrm>
                <a:off x="1999443" y="3946507"/>
                <a:ext cx="1365266" cy="1092213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19" name="Imagen 18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8993" y="4207027"/>
                <a:ext cx="1061968" cy="576363"/>
              </a:xfrm>
              <a:prstGeom prst="rect">
                <a:avLst/>
              </a:prstGeom>
            </p:spPr>
          </p:pic>
        </p:grpSp>
        <p:grpSp>
          <p:nvGrpSpPr>
            <p:cNvPr id="47" name="Grupo 46"/>
            <p:cNvGrpSpPr/>
            <p:nvPr/>
          </p:nvGrpSpPr>
          <p:grpSpPr>
            <a:xfrm>
              <a:off x="3586266" y="2716428"/>
              <a:ext cx="1365266" cy="1092213"/>
              <a:chOff x="3401623" y="3929595"/>
              <a:chExt cx="1365266" cy="1092213"/>
            </a:xfrm>
          </p:grpSpPr>
          <p:sp>
            <p:nvSpPr>
              <p:cNvPr id="45" name="Rectángulo redondeado 44"/>
              <p:cNvSpPr/>
              <p:nvPr/>
            </p:nvSpPr>
            <p:spPr>
              <a:xfrm>
                <a:off x="3401623" y="3929595"/>
                <a:ext cx="1365266" cy="1092213"/>
              </a:xfrm>
              <a:prstGeom prst="roundRect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pic>
            <p:nvPicPr>
              <p:cNvPr id="46" name="Imagen 4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1173" y="4190115"/>
                <a:ext cx="1061968" cy="57636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78843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97" y="3599899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82" y="2896320"/>
            <a:ext cx="228600" cy="703847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66914" y="2892643"/>
            <a:ext cx="701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mide 10 cm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412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3" y="1208109"/>
            <a:ext cx="3111351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8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7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08109"/>
            <a:ext cx="3111350" cy="31154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65826" y="3216140"/>
            <a:ext cx="1456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¡Miren! ¡Ahí está! Está muy gordito, creo que se ha comido todo el queso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22398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7490"/>
            <a:ext cx="3111349" cy="311540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77066" y="2549748"/>
            <a:ext cx="1246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Pero… ¿Por qué estará llorando?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75515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335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49" cy="31154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999938" y="1434268"/>
            <a:ext cx="21054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Parece que se ha puesto tan gordo que no puede volver por la tubería por donde vino. </a:t>
            </a:r>
          </a:p>
          <a:p>
            <a:pPr algn="ctr"/>
            <a:r>
              <a:rPr lang="es-CL" sz="1100" dirty="0" smtClean="0"/>
              <a:t>Por eso llora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2229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25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H54-2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533068" y="1278467"/>
            <a:ext cx="1353132" cy="237273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78601" y="1503946"/>
            <a:ext cx="8620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Pobrecito, no tenemos un traje espacial a su medida. </a:t>
            </a:r>
          </a:p>
          <a:p>
            <a:pPr algn="ctr"/>
            <a:r>
              <a:rPr lang="es-CL" sz="1100" dirty="0" smtClean="0"/>
              <a:t>¿Cómo volverá a la estación?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01985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08109"/>
            <a:ext cx="3111350" cy="311540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122962" y="1614013"/>
            <a:ext cx="10991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Podemos construir un tubo más grande para él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65842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50" cy="311540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9"/>
          <a:stretch/>
        </p:blipFill>
        <p:spPr>
          <a:xfrm>
            <a:off x="2465333" y="1263742"/>
            <a:ext cx="1759534" cy="1507066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741205" y="1495976"/>
            <a:ext cx="1207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ya puede ir donde quiera y vivir tranquilo con nosotros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0212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24" y="1208109"/>
            <a:ext cx="3111349" cy="3115401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4397423" y="1493535"/>
            <a:ext cx="1207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/>
              <a:t>¿Pero qué va a </a:t>
            </a:r>
            <a:r>
              <a:rPr lang="es-CL" sz="1100" dirty="0" smtClean="0"/>
              <a:t>comer cuando tenga hambre? </a:t>
            </a:r>
            <a:r>
              <a:rPr lang="es-CL" sz="1100" dirty="0"/>
              <a:t>Ya se comió todo el queso que trajimos</a:t>
            </a:r>
          </a:p>
          <a:p>
            <a:pPr algn="ctr"/>
            <a:r>
              <a:rPr lang="es-CL" sz="1100" dirty="0" smtClean="0"/>
              <a:t> </a:t>
            </a:r>
            <a:endParaRPr lang="es-CL" sz="1100" dirty="0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1" r="29135" b="76432"/>
          <a:stretch/>
        </p:blipFill>
        <p:spPr>
          <a:xfrm flipH="1">
            <a:off x="2752102" y="1270945"/>
            <a:ext cx="592229" cy="87958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1" r="29135" b="76432"/>
          <a:stretch/>
        </p:blipFill>
        <p:spPr>
          <a:xfrm flipH="1">
            <a:off x="3048216" y="1592206"/>
            <a:ext cx="592229" cy="37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3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4" y="1208109"/>
            <a:ext cx="3111349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51"/>
          <a:stretch/>
        </p:blipFill>
        <p:spPr>
          <a:xfrm>
            <a:off x="3622754" y="1227667"/>
            <a:ext cx="1393844" cy="1311464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392508"/>
            <a:ext cx="113924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el termómetro puedes medir la temperatura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42" y="1859218"/>
            <a:ext cx="597460" cy="341406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6363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70534" y="258735"/>
            <a:ext cx="1286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8" y="1208109"/>
            <a:ext cx="3111349" cy="31154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078826" y="1382551"/>
            <a:ext cx="22865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Tenemos semillas de girasol, podemos darle de comer con ellas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76479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46734" y="258735"/>
            <a:ext cx="1210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H58-2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5" y="1208109"/>
            <a:ext cx="3111348" cy="3115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2"/>
          <a:stretch/>
        </p:blipFill>
        <p:spPr>
          <a:xfrm flipH="1">
            <a:off x="2666415" y="1236132"/>
            <a:ext cx="1702381" cy="104986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725680" y="1239051"/>
            <a:ext cx="15838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las usemos todas. Plantemos algunas para que el ratón tenga siempre que comer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8611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84933" y="545085"/>
            <a:ext cx="838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2994296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949" y="2716300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4585" y="3148493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tengo que la bolsa de semillas de girasol es la bolsa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770" y="1295319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Necesitamos las semillas de girasol. ¡Pero en este invernadero hay muchas semillas de todo tipo! ¿Cuáles son las de girasol?</a:t>
            </a:r>
            <a:endParaRPr lang="es-CL" sz="1100" dirty="0"/>
          </a:p>
        </p:txBody>
      </p:sp>
      <p:sp>
        <p:nvSpPr>
          <p:cNvPr id="14" name="Flecha derecha 13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F0 (7)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045534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79" y="3081866"/>
            <a:ext cx="1118110" cy="111811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1915779" y="711200"/>
            <a:ext cx="154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smtClean="0"/>
              <a:t>Resultados: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7811736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45" y="638386"/>
            <a:ext cx="4883575" cy="366268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13" y="2624458"/>
            <a:ext cx="1118110" cy="11181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16" y="2624504"/>
            <a:ext cx="1067676" cy="11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454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1222904"/>
            <a:ext cx="1438275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997" y="2013478"/>
            <a:ext cx="1343025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ptu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971" y="2932641"/>
            <a:ext cx="981075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p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920" y="3785128"/>
            <a:ext cx="101917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ptu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846" y="974197"/>
            <a:ext cx="174307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aptur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1575328"/>
            <a:ext cx="657225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aptur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271709"/>
            <a:ext cx="17716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aptur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79" y="2787115"/>
            <a:ext cx="1085850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aptur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04" y="3489853"/>
            <a:ext cx="20574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apture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546" y="4403197"/>
            <a:ext cx="4143375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aptur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934" y="2361141"/>
            <a:ext cx="167640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apture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3456516"/>
            <a:ext cx="157162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apture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996" y="4403197"/>
            <a:ext cx="6762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080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275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75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tomar el termómetro y un tanque para medirlos en el cuadro de medición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9" y="3535642"/>
            <a:ext cx="597460" cy="341406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53" y="2881802"/>
            <a:ext cx="228600" cy="70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4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66914" y="2892643"/>
            <a:ext cx="7019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está a 10°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Imagen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49" y="3535642"/>
            <a:ext cx="597460" cy="341406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53" y="2881802"/>
            <a:ext cx="228600" cy="703847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77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82" y="3738230"/>
            <a:ext cx="642425" cy="622749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33" y="4597921"/>
            <a:ext cx="642425" cy="6227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9" y="2942599"/>
            <a:ext cx="642425" cy="6227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6" t="10818"/>
          <a:stretch/>
        </p:blipFill>
        <p:spPr>
          <a:xfrm>
            <a:off x="1862667" y="1380067"/>
            <a:ext cx="2374392" cy="156253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23862" y="1791543"/>
            <a:ext cx="1724243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Entonces ¿Cuál crees que es el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tanque de ox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ígeno </a:t>
            </a:r>
            <a:r>
              <a:rPr lang="es-CL" altLang="es-CL" sz="11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más pesado</a:t>
            </a:r>
            <a:r>
              <a:rPr lang="es-CL" altLang="es-CL" sz="1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7" y="2942599"/>
            <a:ext cx="654098" cy="629180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4" y="5459196"/>
            <a:ext cx="654098" cy="62918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15" y="3736646"/>
            <a:ext cx="654098" cy="629180"/>
          </a:xfrm>
          <a:prstGeom prst="rect">
            <a:avLst/>
          </a:prstGeom>
        </p:spPr>
      </p:pic>
      <p:pic>
        <p:nvPicPr>
          <p:cNvPr id="40" name="Imagen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3" y="2968120"/>
            <a:ext cx="363220" cy="545060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1259673" y="308315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pic>
        <p:nvPicPr>
          <p:cNvPr id="43" name="Imagen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29" y="3721368"/>
            <a:ext cx="395233" cy="593101"/>
          </a:xfrm>
          <a:prstGeom prst="rect">
            <a:avLst/>
          </a:prstGeom>
        </p:spPr>
      </p:pic>
      <p:sp>
        <p:nvSpPr>
          <p:cNvPr id="44" name="CuadroTexto 43"/>
          <p:cNvSpPr txBox="1"/>
          <p:nvPr/>
        </p:nvSpPr>
        <p:spPr>
          <a:xfrm>
            <a:off x="1235643" y="3864939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sp>
        <p:nvSpPr>
          <p:cNvPr id="47" name="CuadroTexto 46"/>
          <p:cNvSpPr txBox="1"/>
          <p:nvPr/>
        </p:nvSpPr>
        <p:spPr>
          <a:xfrm>
            <a:off x="1243159" y="4727845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48" name="Imagen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55" y="4601648"/>
            <a:ext cx="383655" cy="575727"/>
          </a:xfrm>
          <a:prstGeom prst="rect">
            <a:avLst/>
          </a:prstGeom>
        </p:spPr>
      </p:pic>
      <p:grpSp>
        <p:nvGrpSpPr>
          <p:cNvPr id="53" name="Grupo 52"/>
          <p:cNvGrpSpPr/>
          <p:nvPr/>
        </p:nvGrpSpPr>
        <p:grpSpPr>
          <a:xfrm>
            <a:off x="7077837" y="2122538"/>
            <a:ext cx="1301587" cy="1895380"/>
            <a:chOff x="7476606" y="1679992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217" y="1903094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7611760" y="2210634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7611760" y="2648693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7611760" y="3112032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6606" y="1679992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7547591" y="1699479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8571554" y="1696814"/>
              <a:ext cx="145042" cy="188209"/>
            </a:xfrm>
            <a:prstGeom prst="rect">
              <a:avLst/>
            </a:prstGeom>
          </p:spPr>
        </p:pic>
      </p:grpSp>
      <p:pic>
        <p:nvPicPr>
          <p:cNvPr id="9" name="Imagen 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20" y="2577997"/>
            <a:ext cx="1213209" cy="609653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7" y="3241149"/>
            <a:ext cx="1213209" cy="609653"/>
          </a:xfrm>
          <a:prstGeom prst="rect">
            <a:avLst/>
          </a:prstGeom>
        </p:spPr>
      </p:pic>
      <p:pic>
        <p:nvPicPr>
          <p:cNvPr id="45" name="Imagen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518" y="3882522"/>
            <a:ext cx="1213209" cy="609653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242649" y="4010757"/>
            <a:ext cx="320293" cy="34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45" y="3950219"/>
            <a:ext cx="163544" cy="47019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471" y="3316590"/>
            <a:ext cx="143000" cy="457604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9242649" y="3367314"/>
            <a:ext cx="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270" y="2659938"/>
            <a:ext cx="140298" cy="43197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9244097" y="2698157"/>
            <a:ext cx="27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pic>
        <p:nvPicPr>
          <p:cNvPr id="46" name="Imagen 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601" y="2660317"/>
            <a:ext cx="140298" cy="431971"/>
          </a:xfrm>
          <a:prstGeom prst="rect">
            <a:avLst/>
          </a:prstGeom>
        </p:spPr>
      </p:pic>
      <p:sp>
        <p:nvSpPr>
          <p:cNvPr id="49" name="CuadroTexto 48"/>
          <p:cNvSpPr txBox="1"/>
          <p:nvPr/>
        </p:nvSpPr>
        <p:spPr>
          <a:xfrm>
            <a:off x="9844428" y="2698536"/>
            <a:ext cx="27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</a:t>
            </a:r>
            <a:endParaRPr lang="es-CL" dirty="0"/>
          </a:p>
        </p:txBody>
      </p:sp>
      <p:pic>
        <p:nvPicPr>
          <p:cNvPr id="54" name="Imagen 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250" y="3316590"/>
            <a:ext cx="143000" cy="457604"/>
          </a:xfrm>
          <a:prstGeom prst="rect">
            <a:avLst/>
          </a:prstGeom>
        </p:spPr>
      </p:pic>
      <p:sp>
        <p:nvSpPr>
          <p:cNvPr id="55" name="CuadroTexto 54"/>
          <p:cNvSpPr txBox="1"/>
          <p:nvPr/>
        </p:nvSpPr>
        <p:spPr>
          <a:xfrm>
            <a:off x="9844428" y="3367314"/>
            <a:ext cx="27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B</a:t>
            </a:r>
            <a:endParaRPr lang="es-CL" dirty="0"/>
          </a:p>
        </p:txBody>
      </p:sp>
      <p:sp>
        <p:nvSpPr>
          <p:cNvPr id="56" name="CuadroTexto 55"/>
          <p:cNvSpPr txBox="1"/>
          <p:nvPr/>
        </p:nvSpPr>
        <p:spPr>
          <a:xfrm>
            <a:off x="9841003" y="4010757"/>
            <a:ext cx="320293" cy="349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C</a:t>
            </a:r>
            <a:endParaRPr lang="es-CL" dirty="0"/>
          </a:p>
        </p:txBody>
      </p:sp>
      <p:pic>
        <p:nvPicPr>
          <p:cNvPr id="57" name="Imagen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99" y="3950219"/>
            <a:ext cx="163544" cy="4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9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36216" y="191551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9"/>
          <a:stretch/>
        </p:blipFill>
        <p:spPr>
          <a:xfrm>
            <a:off x="1913467" y="1453154"/>
            <a:ext cx="2334859" cy="118861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93640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peso</a:t>
            </a:r>
            <a:r>
              <a:rPr lang="es-CL" sz="1100" dirty="0" smtClean="0"/>
              <a:t>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9175027" y="2528957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505" y="1589732"/>
            <a:ext cx="724322" cy="57289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46294" y="2793092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872962"/>
            <a:ext cx="724322" cy="572896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3826870" y="2795577"/>
            <a:ext cx="52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 </a:t>
            </a:r>
            <a:r>
              <a:rPr lang="es-CL" sz="800" b="1" dirty="0" smtClean="0"/>
              <a:t>más liviano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grpSp>
        <p:nvGrpSpPr>
          <p:cNvPr id="21" name="Grupo 20"/>
          <p:cNvGrpSpPr/>
          <p:nvPr/>
        </p:nvGrpSpPr>
        <p:grpSpPr>
          <a:xfrm>
            <a:off x="680203" y="2725904"/>
            <a:ext cx="498793" cy="493310"/>
            <a:chOff x="680203" y="2725904"/>
            <a:chExt cx="498793" cy="493310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03" y="2725904"/>
              <a:ext cx="498793" cy="49331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21" y="2745915"/>
              <a:ext cx="133548" cy="427356"/>
            </a:xfrm>
            <a:prstGeom prst="rect">
              <a:avLst/>
            </a:prstGeom>
          </p:spPr>
        </p:pic>
        <p:sp>
          <p:nvSpPr>
            <p:cNvPr id="19" name="CuadroTexto 18"/>
            <p:cNvSpPr txBox="1"/>
            <p:nvPr/>
          </p:nvSpPr>
          <p:spPr>
            <a:xfrm>
              <a:off x="831191" y="2798870"/>
              <a:ext cx="251988" cy="28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695799" y="3345682"/>
            <a:ext cx="493640" cy="513260"/>
            <a:chOff x="695799" y="3345682"/>
            <a:chExt cx="493640" cy="513260"/>
          </a:xfrm>
        </p:grpSpPr>
        <p:pic>
          <p:nvPicPr>
            <p:cNvPr id="37" name="Imagen 3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99" y="3356578"/>
              <a:ext cx="493640" cy="502364"/>
            </a:xfrm>
            <a:prstGeom prst="rect">
              <a:avLst/>
            </a:prstGeom>
          </p:spPr>
        </p:pic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95" y="3345682"/>
              <a:ext cx="153804" cy="473557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844237" y="3421717"/>
              <a:ext cx="249385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834507" y="4001480"/>
            <a:ext cx="503868" cy="502364"/>
            <a:chOff x="834507" y="4001480"/>
            <a:chExt cx="503868" cy="502364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07" y="4001480"/>
              <a:ext cx="503868" cy="502364"/>
            </a:xfrm>
            <a:prstGeom prst="rect">
              <a:avLst/>
            </a:prstGeom>
          </p:spPr>
        </p:pic>
        <p:sp>
          <p:nvSpPr>
            <p:cNvPr id="20" name="CuadroTexto 19"/>
            <p:cNvSpPr txBox="1"/>
            <p:nvPr/>
          </p:nvSpPr>
          <p:spPr>
            <a:xfrm>
              <a:off x="986958" y="4081361"/>
              <a:ext cx="254552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19" y="4004456"/>
              <a:ext cx="159890" cy="459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565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11" y="1553199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1854200" y="142258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087747" y="1684381"/>
            <a:ext cx="1724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Ordena los tanques de oxígeno según </a:t>
            </a:r>
            <a:r>
              <a:rPr lang="es-CL" sz="1100" b="1" dirty="0" smtClean="0"/>
              <a:t>su temperatura</a:t>
            </a:r>
            <a:r>
              <a:rPr lang="es-CL" sz="1100" dirty="0" smtClean="0"/>
              <a:t>. Haz más mediciones si lo necesitas.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7" name="Grupo 16"/>
          <p:cNvGrpSpPr/>
          <p:nvPr/>
        </p:nvGrpSpPr>
        <p:grpSpPr>
          <a:xfrm>
            <a:off x="8933396" y="1605743"/>
            <a:ext cx="1301587" cy="1895380"/>
            <a:chOff x="5208062" y="2195516"/>
            <a:chExt cx="1301587" cy="1895380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4673" y="2418618"/>
              <a:ext cx="1294976" cy="1672278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5343216" y="2726158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1</a:t>
              </a:r>
              <a:endParaRPr lang="es-CL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343216" y="3164217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2</a:t>
              </a:r>
              <a:endParaRPr lang="es-CL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343216" y="3627556"/>
              <a:ext cx="330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3</a:t>
              </a:r>
              <a:endParaRPr lang="es-CL" dirty="0"/>
            </a:p>
          </p:txBody>
        </p:sp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8062" y="2195516"/>
              <a:ext cx="1301587" cy="223102"/>
            </a:xfrm>
            <a:prstGeom prst="rect">
              <a:avLst/>
            </a:prstGeom>
          </p:spPr>
        </p:pic>
        <p:pic>
          <p:nvPicPr>
            <p:cNvPr id="51" name="Imagen 50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4" t="15479" r="31118" b="19087"/>
            <a:stretch/>
          </p:blipFill>
          <p:spPr>
            <a:xfrm>
              <a:off x="5279047" y="2215003"/>
              <a:ext cx="128338" cy="182881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09" t="15717" r="23805" b="20848"/>
            <a:stretch/>
          </p:blipFill>
          <p:spPr>
            <a:xfrm>
              <a:off x="6303010" y="2212338"/>
              <a:ext cx="145042" cy="188209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8" y="3533549"/>
            <a:ext cx="2267655" cy="613251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715267" y="2708000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39" name="Imagen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96" y="2242509"/>
            <a:ext cx="724322" cy="572896"/>
          </a:xfrm>
          <a:prstGeom prst="rect">
            <a:avLst/>
          </a:prstGeom>
        </p:spPr>
      </p:pic>
      <p:sp>
        <p:nvSpPr>
          <p:cNvPr id="40" name="CuadroTexto 39"/>
          <p:cNvSpPr txBox="1"/>
          <p:nvPr/>
        </p:nvSpPr>
        <p:spPr>
          <a:xfrm>
            <a:off x="3837958" y="2714352"/>
            <a:ext cx="521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/>
              <a:t>Está a </a:t>
            </a:r>
            <a:r>
              <a:rPr lang="es-CL" sz="800" b="1" dirty="0" smtClean="0"/>
              <a:t>menor </a:t>
            </a:r>
            <a:r>
              <a:rPr lang="es-CL" sz="800" b="1" dirty="0" err="1" smtClean="0"/>
              <a:t>tempe-ratura</a:t>
            </a:r>
            <a:r>
              <a:rPr lang="es-CL" sz="800" b="1" dirty="0" smtClean="0"/>
              <a:t> </a:t>
            </a:r>
            <a:r>
              <a:rPr lang="es-CL" sz="800" dirty="0" smtClean="0"/>
              <a:t>que</a:t>
            </a:r>
            <a:endParaRPr lang="es-CL" sz="8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719" y="1498322"/>
            <a:ext cx="782925" cy="436498"/>
          </a:xfrm>
          <a:prstGeom prst="rect">
            <a:avLst/>
          </a:prstGeom>
        </p:spPr>
      </p:pic>
      <p:sp>
        <p:nvSpPr>
          <p:cNvPr id="41" name="CuadroTexto 40"/>
          <p:cNvSpPr txBox="1"/>
          <p:nvPr/>
        </p:nvSpPr>
        <p:spPr>
          <a:xfrm>
            <a:off x="7125331" y="1537131"/>
            <a:ext cx="69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800" dirty="0" smtClean="0">
                <a:solidFill>
                  <a:schemeClr val="bg1"/>
                </a:solidFill>
              </a:rPr>
              <a:t>Hacer más mediciones</a:t>
            </a:r>
            <a:endParaRPr lang="es-CL" sz="800" dirty="0">
              <a:solidFill>
                <a:schemeClr val="bg1"/>
              </a:solidFill>
            </a:endParaRPr>
          </a:p>
        </p:txBody>
      </p:sp>
      <p:grpSp>
        <p:nvGrpSpPr>
          <p:cNvPr id="38" name="Grupo 37"/>
          <p:cNvGrpSpPr/>
          <p:nvPr/>
        </p:nvGrpSpPr>
        <p:grpSpPr>
          <a:xfrm>
            <a:off x="7882554" y="3987437"/>
            <a:ext cx="498793" cy="493310"/>
            <a:chOff x="680203" y="2725904"/>
            <a:chExt cx="498793" cy="493310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03" y="2725904"/>
              <a:ext cx="498793" cy="493310"/>
            </a:xfrm>
            <a:prstGeom prst="rect">
              <a:avLst/>
            </a:prstGeom>
          </p:spPr>
        </p:pic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21" y="2745915"/>
              <a:ext cx="133548" cy="427356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831191" y="2798870"/>
              <a:ext cx="251988" cy="289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B</a:t>
              </a:r>
              <a:endParaRPr lang="es-CL" dirty="0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882554" y="3372158"/>
            <a:ext cx="493640" cy="513260"/>
            <a:chOff x="695799" y="3345682"/>
            <a:chExt cx="493640" cy="513260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799" y="3356578"/>
              <a:ext cx="493640" cy="502364"/>
            </a:xfrm>
            <a:prstGeom prst="rect">
              <a:avLst/>
            </a:prstGeom>
          </p:spPr>
        </p:pic>
        <p:pic>
          <p:nvPicPr>
            <p:cNvPr id="47" name="Imagen 4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995" y="3345682"/>
              <a:ext cx="153804" cy="473557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844237" y="3421717"/>
              <a:ext cx="249385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A</a:t>
              </a:r>
              <a:endParaRPr lang="es-CL" dirty="0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7882554" y="4580582"/>
            <a:ext cx="503868" cy="502364"/>
            <a:chOff x="834507" y="4001480"/>
            <a:chExt cx="503868" cy="502364"/>
          </a:xfrm>
        </p:grpSpPr>
        <p:pic>
          <p:nvPicPr>
            <p:cNvPr id="53" name="Imagen 52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07" y="4001480"/>
              <a:ext cx="503868" cy="502364"/>
            </a:xfrm>
            <a:prstGeom prst="rect">
              <a:avLst/>
            </a:prstGeom>
          </p:spPr>
        </p:pic>
        <p:sp>
          <p:nvSpPr>
            <p:cNvPr id="54" name="CuadroTexto 53"/>
            <p:cNvSpPr txBox="1"/>
            <p:nvPr/>
          </p:nvSpPr>
          <p:spPr>
            <a:xfrm>
              <a:off x="986958" y="4081361"/>
              <a:ext cx="254552" cy="294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dirty="0" smtClean="0"/>
                <a:t>C</a:t>
              </a:r>
              <a:endParaRPr lang="es-CL" dirty="0"/>
            </a:p>
          </p:txBody>
        </p:sp>
        <p:pic>
          <p:nvPicPr>
            <p:cNvPr id="55" name="Imagen 5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519" y="4004456"/>
              <a:ext cx="159890" cy="459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1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111560" y="2930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1"/>
          <a:stretch/>
        </p:blipFill>
        <p:spPr>
          <a:xfrm>
            <a:off x="2792211" y="1278467"/>
            <a:ext cx="2511284" cy="18773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017" y="1519086"/>
            <a:ext cx="1076851" cy="107685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038096" y="1876180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¿Qué fue lo que aprendiste? 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ectángulo 37"/>
          <p:cNvSpPr/>
          <p:nvPr/>
        </p:nvSpPr>
        <p:spPr>
          <a:xfrm>
            <a:off x="2976150" y="2913405"/>
            <a:ext cx="24918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Escribe en la hoja de respuestas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Flecha derecha 1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H48 (81)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884550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76382" y="329272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bolsa de semilla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sp>
        <p:nvSpPr>
          <p:cNvPr id="25" name="Flecha derecha 24"/>
          <p:cNvSpPr/>
          <p:nvPr/>
        </p:nvSpPr>
        <p:spPr>
          <a:xfrm flipH="1">
            <a:off x="9990666" y="858307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H59 (92)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59" y="5174695"/>
            <a:ext cx="886237" cy="88623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89" y="3877710"/>
            <a:ext cx="956975" cy="956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89" y="1384839"/>
            <a:ext cx="956975" cy="95697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159" y="2595557"/>
            <a:ext cx="886237" cy="886237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27" y="1384839"/>
            <a:ext cx="956975" cy="956975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97" y="2602563"/>
            <a:ext cx="886237" cy="886237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927" y="3877709"/>
            <a:ext cx="956975" cy="956975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297" y="5175911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5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41267" y="108681"/>
            <a:ext cx="296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 i1c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26" y="776450"/>
            <a:ext cx="2007875" cy="3126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016" y="776450"/>
            <a:ext cx="1993768" cy="310439"/>
          </a:xfrm>
          <a:prstGeom prst="rect">
            <a:avLst/>
          </a:prstGeom>
        </p:spPr>
      </p:pic>
      <p:grpSp>
        <p:nvGrpSpPr>
          <p:cNvPr id="20" name="Grupo 19"/>
          <p:cNvGrpSpPr/>
          <p:nvPr/>
        </p:nvGrpSpPr>
        <p:grpSpPr>
          <a:xfrm>
            <a:off x="6835824" y="1263731"/>
            <a:ext cx="4025960" cy="312636"/>
            <a:chOff x="6835824" y="1263731"/>
            <a:chExt cx="4025960" cy="312636"/>
          </a:xfrm>
        </p:grpSpPr>
        <p:grpSp>
          <p:nvGrpSpPr>
            <p:cNvPr id="14" name="Grupo 13"/>
            <p:cNvGrpSpPr/>
            <p:nvPr/>
          </p:nvGrpSpPr>
          <p:grpSpPr>
            <a:xfrm>
              <a:off x="6835824" y="1263731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8016" y="1263731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9009831" y="1291762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6835824" y="1785625"/>
            <a:ext cx="4018630" cy="317868"/>
            <a:chOff x="6835824" y="1785625"/>
            <a:chExt cx="4018630" cy="317868"/>
          </a:xfrm>
        </p:grpSpPr>
        <p:grpSp>
          <p:nvGrpSpPr>
            <p:cNvPr id="15" name="Grupo 14"/>
            <p:cNvGrpSpPr/>
            <p:nvPr/>
          </p:nvGrpSpPr>
          <p:grpSpPr>
            <a:xfrm>
              <a:off x="6835824" y="1790857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una estrella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1" name="Grupo 20"/>
            <p:cNvGrpSpPr/>
            <p:nvPr/>
          </p:nvGrpSpPr>
          <p:grpSpPr>
            <a:xfrm>
              <a:off x="8860686" y="1785625"/>
              <a:ext cx="1993768" cy="310439"/>
              <a:chOff x="8860686" y="1785625"/>
              <a:chExt cx="1993768" cy="310439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0686" y="1785625"/>
                <a:ext cx="1993768" cy="310439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9008483" y="1822279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>
                    <a:solidFill>
                      <a:schemeClr val="bg1"/>
                    </a:solidFill>
                  </a:rPr>
                  <a:t>Porque tiene una estrella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</p:grpSp>
      </p:grpSp>
      <p:grpSp>
        <p:nvGrpSpPr>
          <p:cNvPr id="27" name="Grupo 2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30" name="Rectángulo 29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9" name="Rectángulo 38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25" name="Imagen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26" name="CuadroTexto 25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una estrella</a:t>
              </a:r>
              <a:endParaRPr lang="es-CL" sz="11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estrella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8" name="Imagen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20" y="1462356"/>
            <a:ext cx="956975" cy="9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10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725960" y="688213"/>
            <a:ext cx="411233" cy="4112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41" y="676728"/>
            <a:ext cx="405286" cy="405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5088" y="1449020"/>
            <a:ext cx="1086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Compara el peso de los tanques con la balanza</a:t>
            </a:r>
            <a:endParaRPr lang="es-CL" sz="1100" dirty="0"/>
          </a:p>
        </p:txBody>
      </p:sp>
      <p:sp>
        <p:nvSpPr>
          <p:cNvPr id="46" name="CuadroTexto 45"/>
          <p:cNvSpPr txBox="1"/>
          <p:nvPr/>
        </p:nvSpPr>
        <p:spPr>
          <a:xfrm>
            <a:off x="9917503" y="146415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index</a:t>
            </a:r>
            <a:endParaRPr lang="es-CL" sz="3200" dirty="0">
              <a:solidFill>
                <a:schemeClr val="bg1"/>
              </a:solidFill>
            </a:endParaRPr>
          </a:p>
        </p:txBody>
      </p:sp>
      <p:grpSp>
        <p:nvGrpSpPr>
          <p:cNvPr id="47" name="Grupo 46"/>
          <p:cNvGrpSpPr/>
          <p:nvPr/>
        </p:nvGrpSpPr>
        <p:grpSpPr>
          <a:xfrm>
            <a:off x="604091" y="2004471"/>
            <a:ext cx="685759" cy="369332"/>
            <a:chOff x="1940534" y="1720346"/>
            <a:chExt cx="685759" cy="369332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9" name="Imagen 48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50" name="CuadroTexto 49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hacer mediciones</a:t>
              </a:r>
              <a:endParaRPr lang="es-CL" sz="600" dirty="0"/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518872" y="2463140"/>
            <a:ext cx="685706" cy="369332"/>
            <a:chOff x="518872" y="2463140"/>
            <a:chExt cx="685706" cy="369332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763" y="2485667"/>
              <a:ext cx="605815" cy="335273"/>
            </a:xfrm>
            <a:prstGeom prst="rect">
              <a:avLst/>
            </a:prstGeom>
          </p:spPr>
        </p:pic>
        <p:pic>
          <p:nvPicPr>
            <p:cNvPr id="53" name="Imagen 52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 flipH="1">
              <a:off x="985887" y="2503370"/>
              <a:ext cx="181070" cy="227542"/>
            </a:xfrm>
            <a:prstGeom prst="rect">
              <a:avLst/>
            </a:prstGeom>
          </p:spPr>
        </p:pic>
        <p:sp>
          <p:nvSpPr>
            <p:cNvPr id="54" name="CuadroTexto 53"/>
            <p:cNvSpPr txBox="1"/>
            <p:nvPr/>
          </p:nvSpPr>
          <p:spPr>
            <a:xfrm>
              <a:off x="518872" y="2463140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ordenar tanques</a:t>
              </a:r>
              <a:endParaRPr lang="es-CL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1872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407401" y="222537"/>
            <a:ext cx="347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F2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azul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azul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sol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20" y="1497725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57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742700" y="256715"/>
            <a:ext cx="311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F3 i1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sol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sol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sol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947" y="1489549"/>
            <a:ext cx="956975" cy="95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3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36853" y="163792"/>
            <a:ext cx="2235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F4 i1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bolsa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roja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6876642" y="1263731"/>
            <a:ext cx="3985142" cy="314368"/>
            <a:chOff x="2702576" y="3304462"/>
            <a:chExt cx="3985142" cy="314368"/>
          </a:xfrm>
        </p:grpSpPr>
        <p:grpSp>
          <p:nvGrpSpPr>
            <p:cNvPr id="14" name="Grupo 13"/>
            <p:cNvGrpSpPr/>
            <p:nvPr/>
          </p:nvGrpSpPr>
          <p:grpSpPr>
            <a:xfrm>
              <a:off x="2702576" y="3306194"/>
              <a:ext cx="2007875" cy="312636"/>
              <a:chOff x="2702576" y="3306194"/>
              <a:chExt cx="2007875" cy="312636"/>
            </a:xfrm>
          </p:grpSpPr>
          <p:pic>
            <p:nvPicPr>
              <p:cNvPr id="31" name="Imagen 3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3306194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4" name="Rectángulo 33"/>
              <p:cNvSpPr/>
              <p:nvPr/>
            </p:nvSpPr>
            <p:spPr>
              <a:xfrm>
                <a:off x="2844391" y="3332493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3950" y="3304462"/>
              <a:ext cx="1993768" cy="310439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4835765" y="3332493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tiene un lazo</a:t>
                </a: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lazo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1" name="Rectángulo 40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roja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 lazo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  lazo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685" y="1497725"/>
            <a:ext cx="886237" cy="8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03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15783" y="545085"/>
            <a:ext cx="607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3128229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07" y="2850233"/>
            <a:ext cx="3175510" cy="141486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29227" y="3274279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 mi memoria sólo tengo que la pala para sembrar es la más distinta a las otras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57" y="1300385"/>
            <a:ext cx="2597629" cy="1559979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960035" y="1611014"/>
            <a:ext cx="16891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>
                <a:solidFill>
                  <a:srgbClr val="000000"/>
                </a:solidFill>
              </a:rPr>
              <a:t>Ahora nos falta una pala para poder sembrar ¿</a:t>
            </a:r>
            <a:r>
              <a:rPr lang="es-CL" sz="1100" dirty="0" err="1">
                <a:solidFill>
                  <a:srgbClr val="000000"/>
                </a:solidFill>
              </a:rPr>
              <a:t>Roboto</a:t>
            </a:r>
            <a:r>
              <a:rPr lang="es-CL" sz="1100" dirty="0">
                <a:solidFill>
                  <a:srgbClr val="000000"/>
                </a:solidFill>
              </a:rPr>
              <a:t>, </a:t>
            </a:r>
            <a:r>
              <a:rPr lang="es-CL" sz="1100" dirty="0" smtClean="0">
                <a:solidFill>
                  <a:srgbClr val="000000"/>
                </a:solidFill>
              </a:rPr>
              <a:t>cuál de todas las que tenemos aquí es la que se usa para sembrar?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957846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00449" y="541735"/>
            <a:ext cx="852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00" y="1518707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2482227" y="1335161"/>
            <a:ext cx="2394126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756764" y="1756273"/>
            <a:ext cx="172424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Elige la pala que es más distinta a las otras.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1335161"/>
            <a:ext cx="1054138" cy="1063222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1335161"/>
            <a:ext cx="1053790" cy="1056332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2510951"/>
            <a:ext cx="1054138" cy="10632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2510951"/>
            <a:ext cx="1053790" cy="1056332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3828032"/>
            <a:ext cx="1054138" cy="1063222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3828032"/>
            <a:ext cx="1053790" cy="1056332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208" y="5153417"/>
            <a:ext cx="1054138" cy="1063222"/>
          </a:xfrm>
          <a:prstGeom prst="rect">
            <a:avLst/>
          </a:prstGeom>
        </p:spPr>
      </p:pic>
      <p:pic>
        <p:nvPicPr>
          <p:cNvPr id="63" name="Imagen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346" y="5153417"/>
            <a:ext cx="1053790" cy="105633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2" y="1394252"/>
            <a:ext cx="938149" cy="93814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5212508"/>
            <a:ext cx="938149" cy="93814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2570042"/>
            <a:ext cx="938149" cy="9381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01" y="3887123"/>
            <a:ext cx="938149" cy="938149"/>
          </a:xfrm>
          <a:prstGeom prst="rect">
            <a:avLst/>
          </a:prstGeom>
        </p:spPr>
      </p:pic>
      <p:pic>
        <p:nvPicPr>
          <p:cNvPr id="35" name="Imagen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340" y="1394252"/>
            <a:ext cx="938149" cy="938149"/>
          </a:xfrm>
          <a:prstGeom prst="rect">
            <a:avLst/>
          </a:prstGeom>
        </p:spPr>
      </p:pic>
      <p:pic>
        <p:nvPicPr>
          <p:cNvPr id="36" name="Imagen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66" y="2570042"/>
            <a:ext cx="938149" cy="93814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166" y="3887122"/>
            <a:ext cx="938149" cy="938149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390" y="5212507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210607" y="153051"/>
            <a:ext cx="4020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F7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cuadrado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6" name="Imagen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28" y="1421781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6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213417" y="153051"/>
            <a:ext cx="2648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F8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una marca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marca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57" name="Rectángulo 56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60" name="Imagen 5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61" name="CuadroTexto 60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una marca</a:t>
              </a:r>
              <a:endParaRPr lang="es-CL" sz="1100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una marca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64" name="Imagen 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65" name="CuadroTexto 64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6" name="Imagen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9" y="1483133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01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951471" y="182119"/>
            <a:ext cx="2551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F9 i6 ninguna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verde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grande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cuadrado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verde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cuadrado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cuadrado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grande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grande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" name="Imagen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16" y="1466763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24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059715" y="84535"/>
            <a:ext cx="8698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F10 i6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14" y="1509478"/>
            <a:ext cx="1076851" cy="1076851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/>
          <a:stretch/>
        </p:blipFill>
        <p:spPr>
          <a:xfrm>
            <a:off x="3268056" y="1335161"/>
            <a:ext cx="1955353" cy="127311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4324" y="1754236"/>
            <a:ext cx="15379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esta pala es distinta a las otras?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728" y="3032062"/>
            <a:ext cx="972803" cy="9728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88" y="2181836"/>
            <a:ext cx="2939453" cy="2518007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6876642" y="766894"/>
            <a:ext cx="3988719" cy="322406"/>
            <a:chOff x="2702576" y="2873027"/>
            <a:chExt cx="3988719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844391" y="2909096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amarilla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829221" y="28927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876642" y="1785625"/>
            <a:ext cx="3977812" cy="322901"/>
            <a:chOff x="2686075" y="3743934"/>
            <a:chExt cx="3977812" cy="322901"/>
          </a:xfrm>
        </p:grpSpPr>
        <p:grpSp>
          <p:nvGrpSpPr>
            <p:cNvPr id="15" name="Grupo 14"/>
            <p:cNvGrpSpPr/>
            <p:nvPr/>
          </p:nvGrpSpPr>
          <p:grpSpPr>
            <a:xfrm>
              <a:off x="2686075" y="3754199"/>
              <a:ext cx="2007875" cy="312636"/>
              <a:chOff x="2686075" y="3754199"/>
              <a:chExt cx="2007875" cy="312636"/>
            </a:xfrm>
          </p:grpSpPr>
          <p:pic>
            <p:nvPicPr>
              <p:cNvPr id="35" name="Imagen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6075" y="3754199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6" name="Rectángulo 35"/>
              <p:cNvSpPr/>
              <p:nvPr/>
            </p:nvSpPr>
            <p:spPr>
              <a:xfrm>
                <a:off x="2827890" y="3780498"/>
                <a:ext cx="17242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es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0119" y="3743934"/>
              <a:ext cx="1993768" cy="310439"/>
            </a:xfrm>
            <a:prstGeom prst="rect">
              <a:avLst/>
            </a:prstGeom>
          </p:spPr>
        </p:pic>
        <p:sp>
          <p:nvSpPr>
            <p:cNvPr id="47" name="Rectángulo 46"/>
            <p:cNvSpPr/>
            <p:nvPr/>
          </p:nvSpPr>
          <p:spPr>
            <a:xfrm>
              <a:off x="4817916" y="3780588"/>
              <a:ext cx="1724243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6876642" y="1263731"/>
            <a:ext cx="3985142" cy="314368"/>
            <a:chOff x="6876642" y="1263731"/>
            <a:chExt cx="3985142" cy="314368"/>
          </a:xfrm>
        </p:grpSpPr>
        <p:grpSp>
          <p:nvGrpSpPr>
            <p:cNvPr id="17" name="Grupo 16"/>
            <p:cNvGrpSpPr/>
            <p:nvPr/>
          </p:nvGrpSpPr>
          <p:grpSpPr>
            <a:xfrm>
              <a:off x="6876642" y="1263731"/>
              <a:ext cx="3985142" cy="314368"/>
              <a:chOff x="2702576" y="3304462"/>
              <a:chExt cx="3985142" cy="314368"/>
            </a:xfrm>
          </p:grpSpPr>
          <p:grpSp>
            <p:nvGrpSpPr>
              <p:cNvPr id="14" name="Grupo 13"/>
              <p:cNvGrpSpPr/>
              <p:nvPr/>
            </p:nvGrpSpPr>
            <p:grpSpPr>
              <a:xfrm>
                <a:off x="2702576" y="3306194"/>
                <a:ext cx="2007875" cy="312636"/>
                <a:chOff x="2702576" y="3306194"/>
                <a:chExt cx="2007875" cy="312636"/>
              </a:xfrm>
            </p:grpSpPr>
            <p:pic>
              <p:nvPicPr>
                <p:cNvPr id="31" name="Imagen 30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2576" y="3306194"/>
                  <a:ext cx="2007875" cy="312636"/>
                </a:xfrm>
                <a:prstGeom prst="rect">
                  <a:avLst/>
                </a:prstGeom>
              </p:spPr>
            </p:pic>
            <p:sp>
              <p:nvSpPr>
                <p:cNvPr id="34" name="Rectángulo 33"/>
                <p:cNvSpPr/>
                <p:nvPr/>
              </p:nvSpPr>
              <p:spPr>
                <a:xfrm>
                  <a:off x="2716683" y="3332493"/>
                  <a:ext cx="1991372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CL" sz="1100" dirty="0" smtClean="0"/>
                    <a:t>Porque tiene mango redondo</a:t>
                  </a:r>
                  <a:endParaRPr kumimoji="0" lang="es-CL" altLang="es-CL" sz="11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pic>
            <p:nvPicPr>
              <p:cNvPr id="43" name="Imagen 42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3950" y="3304462"/>
                <a:ext cx="1993768" cy="310439"/>
              </a:xfrm>
              <a:prstGeom prst="rect">
                <a:avLst/>
              </a:prstGeom>
            </p:spPr>
          </p:pic>
        </p:grpSp>
        <p:sp>
          <p:nvSpPr>
            <p:cNvPr id="38" name="Rectángulo 37"/>
            <p:cNvSpPr/>
            <p:nvPr/>
          </p:nvSpPr>
          <p:spPr>
            <a:xfrm>
              <a:off x="8860686" y="1284315"/>
              <a:ext cx="1991372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redondo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757159" y="3161560"/>
            <a:ext cx="4267570" cy="304826"/>
            <a:chOff x="6757159" y="3161560"/>
            <a:chExt cx="4267570" cy="304826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161560"/>
              <a:ext cx="4267570" cy="304826"/>
            </a:xfrm>
            <a:prstGeom prst="rect">
              <a:avLst/>
            </a:prstGeom>
          </p:spPr>
        </p:pic>
        <p:sp>
          <p:nvSpPr>
            <p:cNvPr id="42" name="Rectángulo 41"/>
            <p:cNvSpPr/>
            <p:nvPr/>
          </p:nvSpPr>
          <p:spPr>
            <a:xfrm>
              <a:off x="6835824" y="3174762"/>
              <a:ext cx="2007875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/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5" name="Rectángulo 44"/>
            <p:cNvSpPr/>
            <p:nvPr/>
          </p:nvSpPr>
          <p:spPr>
            <a:xfrm>
              <a:off x="8951471" y="3161560"/>
              <a:ext cx="202767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amarilla</a:t>
              </a:r>
              <a:endPara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6757159" y="3624114"/>
            <a:ext cx="4267570" cy="304826"/>
            <a:chOff x="6757159" y="3624114"/>
            <a:chExt cx="4267570" cy="304826"/>
          </a:xfrm>
        </p:grpSpPr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3624114"/>
              <a:ext cx="4267570" cy="304826"/>
            </a:xfrm>
            <a:prstGeom prst="rect">
              <a:avLst/>
            </a:prstGeom>
          </p:spPr>
        </p:pic>
        <p:sp>
          <p:nvSpPr>
            <p:cNvPr id="49" name="CuadroTexto 48"/>
            <p:cNvSpPr txBox="1"/>
            <p:nvPr/>
          </p:nvSpPr>
          <p:spPr>
            <a:xfrm>
              <a:off x="6835823" y="3645722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tiene mango redondo</a:t>
              </a:r>
              <a:endParaRPr lang="es-CL" sz="1100" dirty="0"/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8951471" y="3645722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tiene mango redondo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6757159" y="4071983"/>
            <a:ext cx="4267570" cy="304826"/>
            <a:chOff x="6757159" y="4071983"/>
            <a:chExt cx="4267570" cy="304826"/>
          </a:xfrm>
        </p:grpSpPr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7159" y="4071983"/>
              <a:ext cx="4267570" cy="304826"/>
            </a:xfrm>
            <a:prstGeom prst="rect">
              <a:avLst/>
            </a:prstGeom>
          </p:spPr>
        </p:pic>
        <p:sp>
          <p:nvSpPr>
            <p:cNvPr id="53" name="CuadroTexto 52"/>
            <p:cNvSpPr txBox="1"/>
            <p:nvPr/>
          </p:nvSpPr>
          <p:spPr>
            <a:xfrm>
              <a:off x="6835823" y="4093591"/>
              <a:ext cx="20078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Porque es pequeña</a:t>
              </a:r>
              <a:endParaRPr lang="es-CL" sz="11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8951471" y="4093591"/>
              <a:ext cx="20000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Porque es pequeña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5" name="Imagen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739" y="1471769"/>
            <a:ext cx="938149" cy="93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9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45386" y="220002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F11 i2 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90" y="5053876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¿Crees que el tamaño de la pala sirve para encontrar a la más distinta?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19841" y="2706769"/>
            <a:ext cx="4700967" cy="487663"/>
            <a:chOff x="2700180" y="2873027"/>
            <a:chExt cx="3991115" cy="322406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porque también la bolsa de semillas que elegí era pequeña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porque también la bolsa de semillas que elegí era pequeña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08156" y="2073915"/>
            <a:ext cx="4698145" cy="487663"/>
            <a:chOff x="2702576" y="2873027"/>
            <a:chExt cx="3988719" cy="322406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hay dos palas grandes y dos palas pequeñas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hay dos palas grandes y dos palas pequeñas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08157" y="1308047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por eso la pala que elegí es distinta al resto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 eso la pala que elegí es distinta al resto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7224269" y="3488875"/>
            <a:ext cx="4267570" cy="449217"/>
            <a:chOff x="7224269" y="3488875"/>
            <a:chExt cx="4267570" cy="44921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3488875"/>
              <a:ext cx="4267570" cy="449217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7326095" y="3501391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por eso la pala que elegí es distinta al </a:t>
              </a:r>
              <a:r>
                <a:rPr lang="es-CL" sz="1100" dirty="0" smtClean="0"/>
                <a:t>resto</a:t>
              </a:r>
              <a:endParaRPr lang="es-CL" altLang="es-CL" sz="1100" dirty="0"/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9408967" y="3500832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 eso la pala que elegí es distinta al </a:t>
              </a:r>
              <a:r>
                <a:rPr lang="es-CL" sz="1100" dirty="0" smtClean="0">
                  <a:solidFill>
                    <a:schemeClr val="bg1"/>
                  </a:solidFill>
                </a:rPr>
                <a:t>resto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upo 9"/>
          <p:cNvGrpSpPr/>
          <p:nvPr/>
        </p:nvGrpSpPr>
        <p:grpSpPr>
          <a:xfrm>
            <a:off x="7224269" y="4084288"/>
            <a:ext cx="4267570" cy="449217"/>
            <a:chOff x="7224269" y="4084288"/>
            <a:chExt cx="4267570" cy="449217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4084288"/>
              <a:ext cx="4267570" cy="449217"/>
            </a:xfrm>
            <a:prstGeom prst="rect">
              <a:avLst/>
            </a:prstGeom>
          </p:spPr>
        </p:pic>
        <p:sp>
          <p:nvSpPr>
            <p:cNvPr id="45" name="CuadroTexto 44"/>
            <p:cNvSpPr txBox="1"/>
            <p:nvPr/>
          </p:nvSpPr>
          <p:spPr>
            <a:xfrm>
              <a:off x="7326095" y="4096804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No, porque hay dos palas grandes y dos palas pequeñas</a:t>
              </a:r>
              <a:endParaRPr lang="es-CL" altLang="es-CL" sz="1100" dirty="0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9408967" y="4096804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hay dos palas grandes y dos palas pequeñas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7224269" y="4679701"/>
            <a:ext cx="4267570" cy="449217"/>
            <a:chOff x="7224269" y="4679701"/>
            <a:chExt cx="4267570" cy="449217"/>
          </a:xfrm>
        </p:grpSpPr>
        <p:pic>
          <p:nvPicPr>
            <p:cNvPr id="49" name="Imagen 4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4269" y="4679701"/>
              <a:ext cx="4267570" cy="449217"/>
            </a:xfrm>
            <a:prstGeom prst="rect">
              <a:avLst/>
            </a:prstGeom>
          </p:spPr>
        </p:pic>
        <p:sp>
          <p:nvSpPr>
            <p:cNvPr id="50" name="CuadroTexto 49"/>
            <p:cNvSpPr txBox="1"/>
            <p:nvPr/>
          </p:nvSpPr>
          <p:spPr>
            <a:xfrm>
              <a:off x="7326095" y="4692217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Si, porque también la bolsa de semillas que elegí era pequeña</a:t>
              </a:r>
              <a:endParaRPr lang="es-CL" altLang="es-CL" sz="1100" dirty="0"/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9408967" y="4679701"/>
              <a:ext cx="19965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porque también la bolsa de semillas que elegí era pequeña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63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backT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">
            <a:off x="2725960" y="688213"/>
            <a:ext cx="411233" cy="4112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341" y="676728"/>
            <a:ext cx="405286" cy="4052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5088" y="1449020"/>
            <a:ext cx="10862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Toma la temperatura de los tanques con el termómetro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433491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53911" y="228469"/>
            <a:ext cx="844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04" y="1683943"/>
            <a:ext cx="1032357" cy="103235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95" y="2446177"/>
            <a:ext cx="3175510" cy="14148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1595218"/>
            <a:ext cx="3150787" cy="115050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2443857" y="1890984"/>
            <a:ext cx="220527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Entonces ¿Dónde está el ratón?</a:t>
            </a:r>
          </a:p>
          <a:p>
            <a:pPr algn="ctr"/>
            <a:r>
              <a:rPr lang="es-CL" sz="1100" dirty="0" smtClean="0">
                <a:solidFill>
                  <a:srgbClr val="000000"/>
                </a:solidFill>
              </a:rPr>
              <a:t>Yo creo que está dentro del refrigerador</a:t>
            </a:r>
            <a:endParaRPr lang="es-CL" sz="11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3153609"/>
            <a:ext cx="3064731" cy="9586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65" y="313283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753452" y="3502139"/>
            <a:ext cx="221864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el ratón se fue de la sala común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Flecha derecha 15"/>
          <p:cNvSpPr/>
          <p:nvPr/>
        </p:nvSpPr>
        <p:spPr>
          <a:xfrm flipH="1">
            <a:off x="9164354" y="520856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H38 (71)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955260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99316" y="109935"/>
            <a:ext cx="7584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I8 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6" b="33259"/>
          <a:stretch/>
        </p:blipFill>
        <p:spPr>
          <a:xfrm>
            <a:off x="3113457" y="1320800"/>
            <a:ext cx="2978982" cy="8805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58682"/>
            <a:ext cx="19870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¿Quién crees que está en lo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11036" y="2958153"/>
            <a:ext cx="4700967" cy="487663"/>
            <a:chOff x="2700180" y="2873027"/>
            <a:chExt cx="3991115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0180" y="2882797"/>
              <a:ext cx="2010271" cy="312636"/>
              <a:chOff x="2700180" y="2882797"/>
              <a:chExt cx="201027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0180" y="2909096"/>
                <a:ext cx="2007875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Nicolás,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Nicolás,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099351" y="2325299"/>
            <a:ext cx="4698145" cy="487663"/>
            <a:chOff x="2702576" y="2873027"/>
            <a:chExt cx="3988719" cy="322406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salió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4" y="2892788"/>
              <a:ext cx="198324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salió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099352" y="1559431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María, porque el ratón buscó una salida hacia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24405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buscó una salida hacia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3617149" y="5254119"/>
            <a:ext cx="985799" cy="489600"/>
            <a:chOff x="8503789" y="4856128"/>
            <a:chExt cx="985799" cy="489600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3789" y="4856128"/>
              <a:ext cx="985799" cy="489600"/>
            </a:xfrm>
            <a:prstGeom prst="rect">
              <a:avLst/>
            </a:prstGeom>
          </p:spPr>
        </p:pic>
        <p:sp>
          <p:nvSpPr>
            <p:cNvPr id="7" name="CuadroTexto 6"/>
            <p:cNvSpPr txBox="1"/>
            <p:nvPr/>
          </p:nvSpPr>
          <p:spPr>
            <a:xfrm>
              <a:off x="8531855" y="4885484"/>
              <a:ext cx="92966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Volver a ver el video</a:t>
              </a:r>
              <a:endParaRPr 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7178640" y="3759714"/>
            <a:ext cx="4633362" cy="487722"/>
            <a:chOff x="7178640" y="3759714"/>
            <a:chExt cx="4633362" cy="487722"/>
          </a:xfrm>
        </p:grpSpPr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17" name="CuadroTexto 16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María, porque el ratón buscó una salida hacia el </a:t>
              </a:r>
              <a:r>
                <a:rPr lang="es-CL" sz="1100" dirty="0" smtClean="0"/>
                <a:t>invernadero</a:t>
              </a:r>
              <a:endParaRPr lang="es-CL" altLang="es-CL" sz="1100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buscó una salida hacia el </a:t>
              </a:r>
              <a:r>
                <a:rPr lang="es-CL" sz="1100" dirty="0" smtClean="0">
                  <a:solidFill>
                    <a:schemeClr val="bg1"/>
                  </a:solidFill>
                </a:rPr>
                <a:t>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178640" y="4335574"/>
            <a:ext cx="4633362" cy="487722"/>
            <a:chOff x="6918002" y="2170745"/>
            <a:chExt cx="4633362" cy="487722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3" name="CuadroTexto 42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María, porque el ratón salió del refrigerador</a:t>
              </a:r>
              <a:endParaRPr lang="es-CL" altLang="es-CL" sz="11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María, porque el ratón salió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159346" y="4911434"/>
            <a:ext cx="4633362" cy="487722"/>
            <a:chOff x="6918002" y="2170745"/>
            <a:chExt cx="4633362" cy="487722"/>
          </a:xfrm>
        </p:grpSpPr>
        <p:pic>
          <p:nvPicPr>
            <p:cNvPr id="56" name="Imagen 5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7" name="CuadroTexto 56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Nicolás, porque el ratón sacó el queso del refrigerador</a:t>
              </a:r>
              <a:endParaRPr lang="es-CL" altLang="es-CL" sz="1100" dirty="0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Nicolás,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36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763383" y="134571"/>
            <a:ext cx="7584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i9b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29267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73761" y="1657664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¿Por qué crees que Nicolás dijo eso?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Nicolás sabe mucho de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89278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Nicolás sabe mucho de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3619" y="3231246"/>
            <a:ext cx="4711939" cy="487660"/>
            <a:chOff x="2702576" y="2873029"/>
            <a:chExt cx="4000430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35464" y="2953016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el ratón tenía mucha hambre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08056" y="2949447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el ratón tenía mucha hambre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Porque vio al ratón sacando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vio al ratón sacando </a:t>
              </a:r>
              <a:r>
                <a:rPr lang="es-CL" sz="1100" dirty="0" smtClean="0">
                  <a:solidFill>
                    <a:schemeClr val="bg1"/>
                  </a:solidFill>
                </a:rPr>
                <a:t>el queso </a:t>
              </a:r>
              <a:r>
                <a:rPr lang="es-CL" sz="1100" dirty="0">
                  <a:solidFill>
                    <a:schemeClr val="bg1"/>
                  </a:solidFill>
                </a:rPr>
                <a:t>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Nicolás sabe mucho de ratones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Nicolás sabe mucho de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vio al ratón sacando el queso del refrigerador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vio al ratón sacando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Porque el ratón tenía mucha hambre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Porque el ratón tenía mucha hambre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708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96527" y="156354"/>
            <a:ext cx="669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542" y="3668083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410" y="1752600"/>
            <a:ext cx="3064731" cy="154969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No, en realidad no pudo irse de la sala común. Debe estar bajo el sillón porque sus patas quedaron marcadas ahí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765" y="2034901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93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00916" y="194603"/>
            <a:ext cx="844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Q4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i11a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16985" y="4118702"/>
            <a:ext cx="4698146" cy="478108"/>
            <a:chOff x="2702576" y="2879344"/>
            <a:chExt cx="3988719" cy="316089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02576" y="2952778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el ratón está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6345" y="2948085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el ratón está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207553" y="3308097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el ratón sacó el queso del refrigerador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4758"/>
            <a:ext cx="4765878" cy="488280"/>
            <a:chOff x="2702576" y="2872619"/>
            <a:chExt cx="4046224" cy="322814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032" y="2872619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porque las marcas de sus patas no significan que esté ahí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No porque las marcas de sus patas no significan que esté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003" y="1295550"/>
            <a:ext cx="1076851" cy="107685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82" y="1236243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0777" y="1622648"/>
            <a:ext cx="248300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Andrea, ¿Crees que el ratón está ahí?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1" name="Grupo 30"/>
          <p:cNvGrpSpPr/>
          <p:nvPr/>
        </p:nvGrpSpPr>
        <p:grpSpPr>
          <a:xfrm>
            <a:off x="7139820" y="4732464"/>
            <a:ext cx="4633362" cy="487722"/>
            <a:chOff x="7178640" y="3759714"/>
            <a:chExt cx="4633362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No, </a:t>
              </a:r>
              <a:r>
                <a:rPr lang="es-CL" sz="1100" dirty="0"/>
                <a:t>porque las marcas de sus patas no significan que esté ahí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>
                  <a:solidFill>
                    <a:schemeClr val="bg1"/>
                  </a:solidFill>
                </a:rPr>
                <a:t>No, </a:t>
              </a:r>
              <a:r>
                <a:rPr lang="es-CL" sz="1100" dirty="0">
                  <a:solidFill>
                    <a:schemeClr val="bg1"/>
                  </a:solidFill>
                </a:rPr>
                <a:t>porque las marcas de sus patas no significan que esté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9820" y="530832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el ratón sacó el queso del refrigerador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sacó el queso del refrigerador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20526" y="588418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7005029" y="2283801"/>
              <a:ext cx="2174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el ratón está ahí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9466" y="2283801"/>
              <a:ext cx="2192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el ratón está ahí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0317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90127" y="145555"/>
            <a:ext cx="839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849" y="3820531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831" y="2348006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Entonces el gato debe haber cazado al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3085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676875" y="87449"/>
            <a:ext cx="1066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Q6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i12b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67844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09430" y="1594597"/>
            <a:ext cx="22905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¿Crees que lo que dijo Nicolás es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quizás el gato se comió al ratón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quizás el gato se comió al ratón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porque no hay gato en la historia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no hay gato en la historia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/>
                  <a:t>No, porque el ratón se comió el queso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se comió el queso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27773" y="3870460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quizás el gato se comió al ratón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859163"/>
              <a:ext cx="2196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quizás el gato se comió al ratón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no hay gato en la historia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no hay gato en la historia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porque el ratón se comió el queso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porque el ratón se comió el queso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538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82120" y="101469"/>
            <a:ext cx="775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Q7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i14b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con eso podemos saber si tenemos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con eso podemos saber si tenemos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hay que saber qué come un gato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hay que saber qué come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no hay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no hay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165" y="1295504"/>
            <a:ext cx="3338200" cy="103442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04524" y="1541815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En mi base de datos aparece que </a:t>
            </a:r>
            <a:r>
              <a:rPr lang="es-CL" altLang="es-CL" sz="1100" dirty="0" smtClean="0"/>
              <a:t>los</a:t>
            </a:r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gatos</a:t>
            </a:r>
            <a:r>
              <a:rPr kumimoji="0" lang="es-CL" altLang="es-CL" sz="11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son de la familia de los felinos. ¿Te sirve esta información?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381" y="1277455"/>
            <a:ext cx="1109799" cy="1109799"/>
          </a:xfrm>
          <a:prstGeom prst="rect">
            <a:avLst/>
          </a:prstGeom>
        </p:spPr>
      </p:pic>
      <p:grpSp>
        <p:nvGrpSpPr>
          <p:cNvPr id="29" name="Grupo 28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2" name="CuadroTexto 31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con eso podemos saber si tenemos un gato</a:t>
              </a:r>
              <a:endParaRPr lang="es-CL" altLang="es-CL" sz="1100" dirty="0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con eso podemos saber si tenemos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no hay un gato en la estación espacial</a:t>
              </a:r>
              <a:endParaRPr lang="es-CL" altLang="es-CL" sz="1100" dirty="0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no hay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3" name="CuadroTexto 42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hay que saber qué come un gato</a:t>
              </a:r>
              <a:endParaRPr lang="es-CL" altLang="es-CL" sz="1100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hay que saber qué come un gato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031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4149" y="290733"/>
            <a:ext cx="755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607" y="2608366"/>
            <a:ext cx="3175510" cy="141486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7" y="1795265"/>
            <a:ext cx="3064731" cy="13462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841" y="2080765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759" y="2674302"/>
            <a:ext cx="1091746" cy="109174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800875" y="2187968"/>
            <a:ext cx="221864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El gato no se pudo comer al ratón ya que no tenemos un gato en la estación espacial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32" y="3905464"/>
            <a:ext cx="1075577" cy="107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95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439400" y="152269"/>
            <a:ext cx="9804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Q9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i16c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19326" y="1598167"/>
            <a:ext cx="24456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Andrea ¿Cómo podríamos saber quién tiene razón entre María y Nicolás?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el gato ya había comido antes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el gato ya había comido antes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hay o no un gato en la estación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hay o no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sabemos si al gato le gusta comer ratones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el gato ya había comido antes</a:t>
              </a:r>
              <a:endParaRPr lang="es-CL" altLang="es-CL" sz="1100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el gato ya había comido antes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al gato le gusta comer ratones</a:t>
              </a:r>
              <a:endParaRPr lang="es-CL" altLang="es-CL" sz="11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al gato le gusta comer ratones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sabemos si hay o no un gato en la estación espacial</a:t>
              </a:r>
              <a:endParaRPr lang="es-CL" altLang="es-CL" sz="11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sabemos si hay o no un gato en la estación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180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66" y="1927069"/>
            <a:ext cx="4883575" cy="366268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44893" y="3946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backR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0" t="8571" r="27931" b="6156"/>
          <a:stretch/>
        </p:blipFill>
        <p:spPr>
          <a:xfrm>
            <a:off x="6031532" y="438803"/>
            <a:ext cx="245533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20" t="8469" r="30767" b="6517"/>
          <a:stretch/>
        </p:blipFill>
        <p:spPr>
          <a:xfrm>
            <a:off x="5567897" y="400446"/>
            <a:ext cx="215900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0" t="7688" r="30494" b="6012"/>
          <a:stretch/>
        </p:blipFill>
        <p:spPr>
          <a:xfrm>
            <a:off x="5139266" y="400803"/>
            <a:ext cx="228600" cy="711201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012" y="3036504"/>
            <a:ext cx="1047483" cy="15680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75" y="3111404"/>
            <a:ext cx="1201016" cy="1767993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52984" cy="1158999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504506"/>
            <a:ext cx="10862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Mide los tanques con la regla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25" y="890833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8576733" y="859367"/>
            <a:ext cx="4402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57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1441" y="307646"/>
            <a:ext cx="1035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62" y="5073847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54" y="1303933"/>
            <a:ext cx="1032357" cy="103235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753" y="1259439"/>
            <a:ext cx="1076851" cy="107685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07" y="3851745"/>
            <a:ext cx="3175510" cy="1414863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41" y="1312634"/>
            <a:ext cx="1055202" cy="1055202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01" y="2675788"/>
            <a:ext cx="1091746" cy="1091746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73" b="30946"/>
          <a:stretch/>
        </p:blipFill>
        <p:spPr>
          <a:xfrm>
            <a:off x="2256489" y="2450869"/>
            <a:ext cx="3160120" cy="98213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98" y="2747802"/>
            <a:ext cx="1103943" cy="11039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552095" y="2726492"/>
            <a:ext cx="22186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Aún no sabemos donde está el ratón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43" y="2317345"/>
            <a:ext cx="1115659" cy="111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87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838267" y="313671"/>
            <a:ext cx="19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Q11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I15a o c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51859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42006" y="1581708"/>
            <a:ext cx="26283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Yo creo que el ratón se fue a la nave espacial. </a:t>
            </a:r>
            <a:r>
              <a:rPr lang="es-CL" altLang="es-CL" sz="1100" dirty="0" smtClean="0"/>
              <a:t>¿Crees que esto está correcto?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31" name="Imagen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32" name="Grupo 31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34" name="Imagen 3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5" name="Rectángulo 34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altLang="es-CL" sz="1100" dirty="0" smtClean="0"/>
                  <a:t>No, porque el video no muestra al ratón yendo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3" name="Rectángulo 32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altLang="es-CL" sz="1100" dirty="0" smtClean="0">
                  <a:solidFill>
                    <a:schemeClr val="bg1"/>
                  </a:solidFill>
                </a:rPr>
                <a:t>No, </a:t>
              </a:r>
              <a:r>
                <a:rPr lang="es-CL" altLang="es-CL" sz="1100" dirty="0">
                  <a:solidFill>
                    <a:schemeClr val="bg1"/>
                  </a:solidFill>
                </a:rPr>
                <a:t>porque el video no muestra al ratón yendo a la nave espacial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38" name="Imagen 3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0" name="Grupo 39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4" name="Imagen 4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7" name="Rectángulo 46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No, ya que el ratón se fue al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3" name="Rectángulo 42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el ratón se fue al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upo 55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7" name="Imagen 5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8" name="Grupo 57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60" name="Imagen 5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61" name="Rectángulo 60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Si, yo creo que se fue a la nave espacial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9" name="Rectángulo 58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yo creo que se fue a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7239000" y="3785503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altLang="es-CL" sz="1100" dirty="0"/>
                <a:t>No, porque el video no muestra al ratón yendo a la nave espacial</a:t>
              </a: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9555250" y="3785029"/>
              <a:ext cx="219648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altLang="es-CL" sz="1100" dirty="0">
                  <a:solidFill>
                    <a:schemeClr val="bg1"/>
                  </a:solidFill>
                </a:rPr>
                <a:t>No, porque el video no muestra al ratón yendo a la nave espacial</a:t>
              </a:r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46" name="Imagen 4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8" name="CuadroTexto 47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Si, yo creo que se fue a la nave espacial</a:t>
              </a:r>
              <a:endParaRPr lang="es-CL" altLang="es-CL" sz="11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Si, yo creo que se fue a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No, ya que el ratón se fue al invernadero</a:t>
              </a:r>
              <a:endParaRPr lang="es-CL" altLang="es-CL" sz="11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No, ya que el ratón se fue al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801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60182" y="313671"/>
            <a:ext cx="12770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Q12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i10a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grpSp>
        <p:nvGrpSpPr>
          <p:cNvPr id="16" name="Grupo 15"/>
          <p:cNvGrpSpPr/>
          <p:nvPr/>
        </p:nvGrpSpPr>
        <p:grpSpPr>
          <a:xfrm>
            <a:off x="7133619" y="1447130"/>
            <a:ext cx="4704346" cy="478105"/>
            <a:chOff x="2697312" y="2879344"/>
            <a:chExt cx="3993983" cy="316087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9344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697312" y="2882795"/>
              <a:ext cx="2013139" cy="312636"/>
              <a:chOff x="2697312" y="2882795"/>
              <a:chExt cx="2013139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5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697312" y="2896677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es porque el ratón pasó </a:t>
                </a:r>
                <a:r>
                  <a:rPr lang="es-CL" sz="1100" dirty="0"/>
                  <a:t>por encima de los </a:t>
                </a:r>
                <a:r>
                  <a:rPr lang="es-CL" sz="1100" dirty="0" smtClean="0"/>
                  <a:t>tanques y </a:t>
                </a:r>
                <a:r>
                  <a:rPr lang="es-CL" sz="1100" dirty="0"/>
                  <a:t>los </a:t>
                </a:r>
                <a:r>
                  <a:rPr lang="es-CL" sz="1100" dirty="0" smtClean="0"/>
                  <a:t>abrió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695738" y="2892128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es porque el ratón pasó por encima de los tanques y los abrió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44610" y="3160054"/>
            <a:ext cx="4714760" cy="487660"/>
            <a:chOff x="2702576" y="2873029"/>
            <a:chExt cx="4002825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1948" y="2896254"/>
                <a:ext cx="1980843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Si es cierto, están rotos según se vio en el video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0451" y="2885813"/>
              <a:ext cx="1994950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es cierto, están rotos según se vio en el video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6"/>
            <a:ext cx="4698145" cy="487663"/>
            <a:chOff x="2702576" y="2873027"/>
            <a:chExt cx="3988719" cy="322406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6" y="2909096"/>
                <a:ext cx="2005479" cy="2848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No es cierto, ya que el ratón no pasó por los tanques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708056" y="2892788"/>
              <a:ext cx="1983239" cy="2848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ya que el ratón no pasó por los tanques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35" y="3654589"/>
            <a:ext cx="991929" cy="9919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256" y="1672356"/>
            <a:ext cx="3148785" cy="29244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89"/>
          <a:stretch/>
        </p:blipFill>
        <p:spPr>
          <a:xfrm>
            <a:off x="1997165" y="1286933"/>
            <a:ext cx="3338200" cy="11444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424760" y="1468882"/>
            <a:ext cx="24830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s-CL" altLang="es-CL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Acabo de identificar que los tanques de oxígeno están abiertos. Debe ser porque se rompieron</a:t>
            </a:r>
          </a:p>
        </p:txBody>
      </p:sp>
      <p:pic>
        <p:nvPicPr>
          <p:cNvPr id="29" name="Imagen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85" y="1365809"/>
            <a:ext cx="1076851" cy="1076851"/>
          </a:xfrm>
          <a:prstGeom prst="rect">
            <a:avLst/>
          </a:prstGeom>
        </p:spPr>
      </p:pic>
      <p:grpSp>
        <p:nvGrpSpPr>
          <p:cNvPr id="31" name="Grupo 30"/>
          <p:cNvGrpSpPr/>
          <p:nvPr/>
        </p:nvGrpSpPr>
        <p:grpSpPr>
          <a:xfrm>
            <a:off x="7111926" y="4112704"/>
            <a:ext cx="4652657" cy="487722"/>
            <a:chOff x="7159345" y="3759714"/>
            <a:chExt cx="4652657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159345" y="3785503"/>
              <a:ext cx="23356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 es cierto, es porque el ratón pasó por encima de los tanques y los abrió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492824" y="3785029"/>
              <a:ext cx="22998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es porque el ratón pasó por encima de los tanques y los abrió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7" name="CuadroTexto 36"/>
            <p:cNvSpPr txBox="1"/>
            <p:nvPr/>
          </p:nvSpPr>
          <p:spPr>
            <a:xfrm>
              <a:off x="6978362" y="2196534"/>
              <a:ext cx="219346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No es cierto, ya que el ratón no pasó por los tanques</a:t>
              </a:r>
              <a:endParaRPr lang="es-CL" altLang="es-CL" sz="1100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9294613" y="2196060"/>
              <a:ext cx="21964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No es cierto, ya que el ratón no pasó por los tanques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3" name="Imagen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7656" y="2196534"/>
              <a:ext cx="2174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Si es cierto, están rotos según se vio en el video</a:t>
              </a:r>
              <a:endParaRPr lang="es-CL" altLang="es-CL" sz="1100" dirty="0"/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9294613" y="2196060"/>
              <a:ext cx="219224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Si es cierto, están rotos según se vio en el video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83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85582" y="297889"/>
            <a:ext cx="9798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Q13</a:t>
            </a:r>
          </a:p>
          <a:p>
            <a:r>
              <a:rPr lang="es-CL" sz="3200" dirty="0" smtClean="0">
                <a:solidFill>
                  <a:schemeClr val="bg1"/>
                </a:solidFill>
              </a:rPr>
              <a:t>i18a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9" b="4280"/>
          <a:stretch/>
        </p:blipFill>
        <p:spPr>
          <a:xfrm>
            <a:off x="2201334" y="2216069"/>
            <a:ext cx="3102222" cy="2275189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40" y="1367844"/>
            <a:ext cx="1032357" cy="103235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864" y="3621529"/>
            <a:ext cx="972803" cy="972803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13457" y="1383570"/>
            <a:ext cx="3265400" cy="90593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554566" y="1594330"/>
            <a:ext cx="24103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Tenemos que saber donde está el ratón. Andrea ¿Dónde crees que está?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7139820" y="1437575"/>
            <a:ext cx="4711939" cy="487663"/>
            <a:chOff x="2702576" y="2873027"/>
            <a:chExt cx="4000430" cy="32240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7"/>
              <a:ext cx="1993768" cy="310439"/>
            </a:xfrm>
            <a:prstGeom prst="rect">
              <a:avLst/>
            </a:prstGeom>
          </p:spPr>
        </p:pic>
        <p:grpSp>
          <p:nvGrpSpPr>
            <p:cNvPr id="13" name="Grupo 12"/>
            <p:cNvGrpSpPr/>
            <p:nvPr/>
          </p:nvGrpSpPr>
          <p:grpSpPr>
            <a:xfrm>
              <a:off x="2702576" y="2882797"/>
              <a:ext cx="2013731" cy="312636"/>
              <a:chOff x="2702576" y="2882797"/>
              <a:chExt cx="2013731" cy="312636"/>
            </a:xfrm>
          </p:grpSpPr>
          <p:pic>
            <p:nvPicPr>
              <p:cNvPr id="8" name="Imagen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30" name="Rectángulo 29"/>
              <p:cNvSpPr/>
              <p:nvPr/>
            </p:nvSpPr>
            <p:spPr>
              <a:xfrm>
                <a:off x="2710828" y="2948677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el invernadero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9" name="Rectángulo 38"/>
            <p:cNvSpPr/>
            <p:nvPr/>
          </p:nvSpPr>
          <p:spPr>
            <a:xfrm>
              <a:off x="4708056" y="2942869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139820" y="1937030"/>
            <a:ext cx="4698145" cy="487660"/>
            <a:chOff x="2702576" y="2873029"/>
            <a:chExt cx="3988719" cy="322404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9"/>
              <a:ext cx="1993768" cy="310439"/>
            </a:xfrm>
            <a:prstGeom prst="rect">
              <a:avLst/>
            </a:prstGeom>
          </p:spPr>
        </p:pic>
        <p:grpSp>
          <p:nvGrpSpPr>
            <p:cNvPr id="45" name="Grupo 44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48" name="Imagen 4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49" name="Rectángulo 48"/>
              <p:cNvSpPr/>
              <p:nvPr/>
            </p:nvSpPr>
            <p:spPr>
              <a:xfrm>
                <a:off x="2727213" y="2951792"/>
                <a:ext cx="1980843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los dormitorios</a:t>
                </a:r>
                <a:endParaRPr kumimoji="0" lang="es-CL" altLang="es-CL" sz="11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46" name="Rectángulo 45"/>
            <p:cNvSpPr/>
            <p:nvPr/>
          </p:nvSpPr>
          <p:spPr>
            <a:xfrm>
              <a:off x="4716307" y="2942397"/>
              <a:ext cx="1964457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los dormitorios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139820" y="2465378"/>
            <a:ext cx="4698145" cy="487665"/>
            <a:chOff x="2702576" y="2873026"/>
            <a:chExt cx="3988719" cy="322407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7527" y="2873026"/>
              <a:ext cx="1993768" cy="310439"/>
            </a:xfrm>
            <a:prstGeom prst="rect">
              <a:avLst/>
            </a:prstGeom>
          </p:spPr>
        </p:pic>
        <p:grpSp>
          <p:nvGrpSpPr>
            <p:cNvPr id="52" name="Grupo 51"/>
            <p:cNvGrpSpPr/>
            <p:nvPr/>
          </p:nvGrpSpPr>
          <p:grpSpPr>
            <a:xfrm>
              <a:off x="2702576" y="2882797"/>
              <a:ext cx="2007875" cy="312636"/>
              <a:chOff x="2702576" y="2882797"/>
              <a:chExt cx="2007875" cy="312636"/>
            </a:xfrm>
          </p:grpSpPr>
          <p:pic>
            <p:nvPicPr>
              <p:cNvPr id="54" name="Imagen 5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576" y="2882797"/>
                <a:ext cx="2007875" cy="312636"/>
              </a:xfrm>
              <a:prstGeom prst="rect">
                <a:avLst/>
              </a:prstGeom>
            </p:spPr>
          </p:pic>
          <p:sp>
            <p:nvSpPr>
              <p:cNvPr id="55" name="Rectángulo 54"/>
              <p:cNvSpPr/>
              <p:nvPr/>
            </p:nvSpPr>
            <p:spPr>
              <a:xfrm>
                <a:off x="2702577" y="2949259"/>
                <a:ext cx="2005479" cy="172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CL" sz="1100" dirty="0" smtClean="0"/>
                  <a:t>En la nave espacial</a:t>
                </a:r>
                <a:endParaRPr lang="es-CL" altLang="es-CL" sz="1100" dirty="0"/>
              </a:p>
            </p:txBody>
          </p:sp>
        </p:grpSp>
        <p:sp>
          <p:nvSpPr>
            <p:cNvPr id="53" name="Rectángulo 52"/>
            <p:cNvSpPr/>
            <p:nvPr/>
          </p:nvSpPr>
          <p:spPr>
            <a:xfrm>
              <a:off x="4696345" y="2942311"/>
              <a:ext cx="1994950" cy="1729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Flecha derecha 28"/>
          <p:cNvSpPr/>
          <p:nvPr/>
        </p:nvSpPr>
        <p:spPr>
          <a:xfrm>
            <a:off x="9030997" y="433692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H39 (72)</a:t>
            </a:r>
            <a:endParaRPr lang="es-CL" dirty="0"/>
          </a:p>
        </p:txBody>
      </p:sp>
      <p:grpSp>
        <p:nvGrpSpPr>
          <p:cNvPr id="31" name="Grupo 30"/>
          <p:cNvGrpSpPr/>
          <p:nvPr/>
        </p:nvGrpSpPr>
        <p:grpSpPr>
          <a:xfrm>
            <a:off x="7131221" y="4112704"/>
            <a:ext cx="4633362" cy="487722"/>
            <a:chOff x="7178640" y="3759714"/>
            <a:chExt cx="4633362" cy="487722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40" y="3759714"/>
              <a:ext cx="4633362" cy="487722"/>
            </a:xfrm>
            <a:prstGeom prst="rect">
              <a:avLst/>
            </a:prstGeom>
          </p:spPr>
        </p:pic>
        <p:sp>
          <p:nvSpPr>
            <p:cNvPr id="33" name="CuadroTexto 32"/>
            <p:cNvSpPr txBox="1"/>
            <p:nvPr/>
          </p:nvSpPr>
          <p:spPr>
            <a:xfrm>
              <a:off x="7239000" y="3858956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el invernadero</a:t>
              </a:r>
              <a:endParaRPr lang="es-CL" altLang="es-CL" sz="1100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9559128" y="3859100"/>
              <a:ext cx="21964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el invernadero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131221" y="4688564"/>
            <a:ext cx="4633362" cy="487722"/>
            <a:chOff x="6918002" y="2170745"/>
            <a:chExt cx="4633362" cy="487722"/>
          </a:xfrm>
        </p:grpSpPr>
        <p:pic>
          <p:nvPicPr>
            <p:cNvPr id="36" name="Imagen 3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38" name="CuadroTexto 37"/>
            <p:cNvSpPr txBox="1"/>
            <p:nvPr/>
          </p:nvSpPr>
          <p:spPr>
            <a:xfrm>
              <a:off x="6978362" y="2267830"/>
              <a:ext cx="21934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los dormitorios</a:t>
              </a:r>
              <a:endParaRPr lang="es-CL" altLang="es-CL" sz="1100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9298490" y="2272090"/>
              <a:ext cx="21964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los dormitorios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upo 42"/>
          <p:cNvGrpSpPr/>
          <p:nvPr/>
        </p:nvGrpSpPr>
        <p:grpSpPr>
          <a:xfrm>
            <a:off x="7111927" y="5264424"/>
            <a:ext cx="4633362" cy="487722"/>
            <a:chOff x="6918002" y="2170745"/>
            <a:chExt cx="4633362" cy="487722"/>
          </a:xfrm>
        </p:grpSpPr>
        <p:pic>
          <p:nvPicPr>
            <p:cNvPr id="44" name="Imagen 4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8002" y="2170745"/>
              <a:ext cx="4633362" cy="487722"/>
            </a:xfrm>
            <a:prstGeom prst="rect">
              <a:avLst/>
            </a:prstGeom>
          </p:spPr>
        </p:pic>
        <p:sp>
          <p:nvSpPr>
            <p:cNvPr id="47" name="CuadroTexto 46"/>
            <p:cNvSpPr txBox="1"/>
            <p:nvPr/>
          </p:nvSpPr>
          <p:spPr>
            <a:xfrm>
              <a:off x="6997656" y="2253362"/>
              <a:ext cx="21741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/>
                <a:t>En la nave espacial</a:t>
              </a:r>
              <a:endParaRPr lang="es-CL" altLang="es-CL" sz="1100" dirty="0"/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9294272" y="2253362"/>
              <a:ext cx="21922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>
                  <a:solidFill>
                    <a:schemeClr val="bg1"/>
                  </a:solidFill>
                </a:rPr>
                <a:t>En la nave espacial</a:t>
              </a:r>
              <a:endParaRPr lang="es-CL" altLang="es-CL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6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762087" y="279313"/>
            <a:ext cx="2089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err="1" smtClean="0">
                <a:solidFill>
                  <a:schemeClr val="bg1"/>
                </a:solidFill>
              </a:rPr>
              <a:t>Check_bad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93" y="2464964"/>
            <a:ext cx="1032357" cy="1032357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31516"/>
          <a:stretch/>
        </p:blipFill>
        <p:spPr>
          <a:xfrm>
            <a:off x="3127051" y="2303430"/>
            <a:ext cx="3265400" cy="135542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614836" y="2606429"/>
            <a:ext cx="24103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L" sz="1100" dirty="0" smtClean="0"/>
              <a:t>Una de las respuestas de tus preguntas estaba incorrecta. Ahora volverás a esa pregunta para que la contestes nuevamente</a:t>
            </a:r>
            <a:endParaRPr kumimoji="0" lang="es-CL" altLang="es-CL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492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932715" y="330069"/>
            <a:ext cx="979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70" y="1208109"/>
            <a:ext cx="3113857" cy="31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25649" y="253869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332" y="1208109"/>
            <a:ext cx="3103534" cy="31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493382" y="262336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6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65569" y="277648"/>
            <a:ext cx="808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7"/>
            <a:ext cx="3108865" cy="31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0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77116" y="262335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6"/>
            <a:ext cx="3108865" cy="31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93844" cy="1194001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470548"/>
            <a:ext cx="113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la balanza puedes medir el peso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7" y="3412337"/>
            <a:ext cx="853369" cy="46325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19" y="3413298"/>
            <a:ext cx="853369" cy="463258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2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373915" y="279269"/>
            <a:ext cx="675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52" y="1213279"/>
            <a:ext cx="3108694" cy="3112741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791731" y="1280459"/>
            <a:ext cx="14303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¡Hemos llegado! ¿Se encuentra alguien?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86953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45913" y="385993"/>
            <a:ext cx="787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086" y="1213835"/>
            <a:ext cx="3108137" cy="311218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79"/>
          <a:stretch/>
        </p:blipFill>
        <p:spPr>
          <a:xfrm>
            <a:off x="2533068" y="1208836"/>
            <a:ext cx="1422598" cy="1929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6578" y="1352427"/>
            <a:ext cx="115557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¡Hola! ¡Bienvenidos a Marte! Yo soy </a:t>
            </a:r>
            <a:r>
              <a:rPr lang="es-CL" sz="1100" b="1" dirty="0" err="1" smtClean="0"/>
              <a:t>Roboto</a:t>
            </a:r>
            <a:r>
              <a:rPr lang="es-CL" sz="1100" b="1" dirty="0"/>
              <a:t> </a:t>
            </a:r>
            <a:r>
              <a:rPr lang="es-CL" sz="1100" dirty="0" smtClean="0"/>
              <a:t>y soy el encargado de cuidar esta estación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84235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47002"/>
            <a:ext cx="895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6" y="1213108"/>
            <a:ext cx="3108864" cy="3112912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215963" y="1360146"/>
            <a:ext cx="2173634" cy="262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¡Hola </a:t>
            </a:r>
            <a:r>
              <a:rPr lang="es-CL" sz="1100" dirty="0" err="1" smtClean="0"/>
              <a:t>Roboto</a:t>
            </a:r>
            <a:r>
              <a:rPr lang="es-CL" sz="1100" dirty="0" smtClean="0"/>
              <a:t>! Un gusto conocerte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627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70716" y="253869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4" y="1213109"/>
            <a:ext cx="3108863" cy="311291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903881" y="1275312"/>
            <a:ext cx="26364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Yo soy </a:t>
            </a:r>
            <a:r>
              <a:rPr lang="es-CL" sz="1100" b="1" dirty="0" smtClean="0"/>
              <a:t>Andrea</a:t>
            </a:r>
            <a:r>
              <a:rPr lang="es-CL" sz="1100" dirty="0" smtClean="0"/>
              <a:t>, y ellos son </a:t>
            </a:r>
            <a:r>
              <a:rPr lang="es-CL" sz="1100" b="1" dirty="0" smtClean="0"/>
              <a:t>Nicolás</a:t>
            </a:r>
            <a:r>
              <a:rPr lang="es-CL" sz="1100" dirty="0" smtClean="0"/>
              <a:t> y </a:t>
            </a:r>
            <a:r>
              <a:rPr lang="es-CL" sz="1100" b="1" dirty="0" smtClean="0"/>
              <a:t>María</a:t>
            </a:r>
            <a:r>
              <a:rPr lang="es-CL" sz="1100" dirty="0" smtClean="0"/>
              <a:t>. Venimos a hacer muchos experimentos, </a:t>
            </a:r>
            <a:r>
              <a:rPr lang="es-CL" sz="1100" dirty="0"/>
              <a:t>s</a:t>
            </a:r>
            <a:r>
              <a:rPr lang="es-CL" sz="1100" dirty="0" smtClean="0"/>
              <a:t>omos niños científicos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5666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13049" y="220002"/>
            <a:ext cx="758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6" cy="311218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69" y="1534665"/>
            <a:ext cx="1384508" cy="207084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68031" y="2100730"/>
            <a:ext cx="107569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bueno! ¡Yo los ayudaré! ¡Conozco todo sobre Marte!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31526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235304" y="250269"/>
            <a:ext cx="856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1" y="1213837"/>
            <a:ext cx="3108135" cy="311218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751932" y="1826142"/>
            <a:ext cx="107569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¡Que bien!</a:t>
            </a:r>
          </a:p>
          <a:p>
            <a:pPr algn="ctr"/>
            <a:r>
              <a:rPr lang="es-CL" sz="1100" dirty="0" smtClean="0"/>
              <a:t>Pero ahora estamos muy cansados por el viaje ¿Dónde podemos descansar?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1656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51716" y="304669"/>
            <a:ext cx="912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9199"/>
            <a:ext cx="3108864" cy="311291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9"/>
          <a:stretch/>
        </p:blipFill>
        <p:spPr>
          <a:xfrm>
            <a:off x="2701268" y="1219199"/>
            <a:ext cx="1463929" cy="8068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819398" y="1227515"/>
            <a:ext cx="1227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¡Por aquí! </a:t>
            </a:r>
          </a:p>
          <a:p>
            <a:pPr algn="ctr"/>
            <a:r>
              <a:rPr lang="es-CL" sz="1100" dirty="0" smtClean="0"/>
              <a:t>Descansen esta noche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01225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87648" y="319980"/>
            <a:ext cx="9798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32" y="1213838"/>
            <a:ext cx="3108134" cy="3112182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9"/>
          <a:stretch/>
        </p:blipFill>
        <p:spPr>
          <a:xfrm>
            <a:off x="2637822" y="1210733"/>
            <a:ext cx="1693333" cy="716679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637822" y="1280001"/>
            <a:ext cx="16933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Muchas gracias </a:t>
            </a:r>
            <a:r>
              <a:rPr lang="es-CL" sz="1100" dirty="0" err="1" smtClean="0"/>
              <a:t>Roboto</a:t>
            </a:r>
            <a:r>
              <a:rPr lang="es-CL" sz="1100" dirty="0"/>
              <a:t>.</a:t>
            </a:r>
            <a:r>
              <a:rPr lang="es-CL" sz="1100" dirty="0" smtClean="0"/>
              <a:t> ¡Buenas noches!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7812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543249" y="355469"/>
            <a:ext cx="83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67" y="1213108"/>
            <a:ext cx="3108864" cy="311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36849" y="338536"/>
            <a:ext cx="937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7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dejar caer dos tanques sobre la balanza en el cuadro de medición para comparar su peso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67" y="3412337"/>
            <a:ext cx="853369" cy="463258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19" y="3413298"/>
            <a:ext cx="853369" cy="463258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84" y="2779851"/>
            <a:ext cx="228600" cy="70384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93" y="2629142"/>
            <a:ext cx="212989" cy="681568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460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60" cy="311541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17637" r="2399" b="7252"/>
          <a:stretch/>
        </p:blipFill>
        <p:spPr>
          <a:xfrm flipV="1">
            <a:off x="3814200" y="3729317"/>
            <a:ext cx="1481016" cy="55488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937606" y="3875956"/>
            <a:ext cx="13576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100" dirty="0" smtClean="0"/>
              <a:t>¡¿Qué pasó aquí?!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369604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6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9" cy="311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0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1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814917" y="1416424"/>
            <a:ext cx="10040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¡La sala es un desastre!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¿Qué ha pasado?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4364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h19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8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083859" y="1371600"/>
            <a:ext cx="2079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lo sé. Todo estaba desordenado esta mañana cuando mi programación me despertó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0739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904566" y="1945340"/>
            <a:ext cx="10936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podemos revisar las cámaras de seguridad. El video nos mostrará qué ocurrió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7041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7" cy="311540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73189" y="1243851"/>
            <a:ext cx="17570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Bien pensado </a:t>
            </a:r>
            <a:r>
              <a:rPr lang="es-CL" sz="1100" dirty="0" err="1" smtClean="0"/>
              <a:t>Roboto</a:t>
            </a:r>
            <a:r>
              <a:rPr lang="es-CL" sz="1100" dirty="0" smtClean="0"/>
              <a:t>, conectemos el video en </a:t>
            </a:r>
          </a:p>
          <a:p>
            <a:pPr algn="ctr"/>
            <a:r>
              <a:rPr lang="es-CL" sz="1100" dirty="0" smtClean="0"/>
              <a:t>la televisión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02869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38" y="4178585"/>
            <a:ext cx="847811" cy="42106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991452" y="4168766"/>
            <a:ext cx="8305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>
                <a:solidFill>
                  <a:schemeClr val="bg1"/>
                </a:solidFill>
              </a:rPr>
              <a:t>Volver a la pregunta</a:t>
            </a:r>
            <a:endParaRPr lang="es-CL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6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2636958" y="2642871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88827" y="137430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Cuando la medición esté lista puedes agregarla a la tabla con el botón “más”. Si te equivocaste puedes borrarla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5751190" y="2856958"/>
            <a:ext cx="685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600" dirty="0" smtClean="0">
                <a:latin typeface="Arial" panose="020B0604020202020204" pitchFamily="34" charset="0"/>
                <a:cs typeface="Arial" panose="020B0604020202020204" pitchFamily="34" charset="0"/>
              </a:rPr>
              <a:t>A es más pesado que B</a:t>
            </a:r>
            <a:endParaRPr lang="es-CL" sz="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Imagen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82" y="2439830"/>
            <a:ext cx="836297" cy="1493390"/>
          </a:xfrm>
          <a:prstGeom prst="rect">
            <a:avLst/>
          </a:prstGeom>
        </p:spPr>
      </p:pic>
      <p:pic>
        <p:nvPicPr>
          <p:cNvPr id="52" name="Imagen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64" y="3413298"/>
            <a:ext cx="853369" cy="463258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224" y="3413298"/>
            <a:ext cx="853369" cy="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28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8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h29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H32</a:t>
            </a: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1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3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0" cy="311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365" y="1672822"/>
            <a:ext cx="228600" cy="703847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27" y="1441152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536" y="1228743"/>
            <a:ext cx="1393844" cy="1194001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>
            <a:off x="3747905" y="1470548"/>
            <a:ext cx="11392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Con la regla puedes medir el tamaño de las cosas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622" y="2017897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463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0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0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9" cy="311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9" cy="31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318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8" cy="31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5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420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8" cy="31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2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7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H37-3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7" cy="311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7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sp>
        <p:nvSpPr>
          <p:cNvPr id="9" name="Flecha derecha 8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Q0 (19)</a:t>
            </a:r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7" cy="311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7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h39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Q13 (32)</a:t>
            </a:r>
            <a:endParaRPr lang="es-C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46" cy="311539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146221" y="1477889"/>
            <a:ext cx="11640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esta tubería se fue el ratón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88499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6" y="1208109"/>
            <a:ext cx="3111346" cy="3115397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836989" y="1456000"/>
            <a:ext cx="1265536" cy="1265536"/>
            <a:chOff x="2256489" y="1541229"/>
            <a:chExt cx="1265536" cy="1265536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489" y="1541229"/>
              <a:ext cx="1265536" cy="1265536"/>
            </a:xfrm>
            <a:prstGeom prst="rect">
              <a:avLst/>
            </a:prstGeom>
          </p:spPr>
        </p:pic>
        <p:sp>
          <p:nvSpPr>
            <p:cNvPr id="3" name="CuadroTexto 2"/>
            <p:cNvSpPr txBox="1"/>
            <p:nvPr/>
          </p:nvSpPr>
          <p:spPr>
            <a:xfrm>
              <a:off x="2411087" y="1873915"/>
              <a:ext cx="95633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100" dirty="0" smtClean="0"/>
                <a:t>Esa tubería lleva al invernadero</a:t>
              </a:r>
              <a:endParaRPr lang="es-C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97248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1267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H40-1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26" y="1208109"/>
            <a:ext cx="3111345" cy="3115397"/>
          </a:xfrm>
          <a:prstGeom prst="rect">
            <a:avLst/>
          </a:prstGeom>
        </p:spPr>
      </p:pic>
      <p:sp>
        <p:nvSpPr>
          <p:cNvPr id="13" name="CuadroTexto 12"/>
          <p:cNvSpPr txBox="1"/>
          <p:nvPr/>
        </p:nvSpPr>
        <p:spPr>
          <a:xfrm>
            <a:off x="2896222" y="3420449"/>
            <a:ext cx="9563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¡Vamos para allá!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57116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86" y="1216716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9366553" y="241774"/>
            <a:ext cx="24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d8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01" y="664378"/>
            <a:ext cx="545554" cy="5455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8" b="19708"/>
          <a:stretch/>
        </p:blipFill>
        <p:spPr>
          <a:xfrm>
            <a:off x="1818283" y="2422744"/>
            <a:ext cx="4768728" cy="1651000"/>
          </a:xfrm>
          <a:prstGeom prst="rect">
            <a:avLst/>
          </a:prstGeom>
        </p:spPr>
      </p:pic>
      <p:sp>
        <p:nvSpPr>
          <p:cNvPr id="14" name="CuadroTexto 13"/>
          <p:cNvSpPr txBox="1"/>
          <p:nvPr/>
        </p:nvSpPr>
        <p:spPr>
          <a:xfrm>
            <a:off x="5074296" y="1415997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A</a:t>
            </a:r>
            <a:endParaRPr lang="es-CL" sz="1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510623" y="1415998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B</a:t>
            </a:r>
            <a:endParaRPr lang="es-CL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946753" y="1417964"/>
            <a:ext cx="330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400" dirty="0" smtClean="0"/>
              <a:t>C</a:t>
            </a:r>
            <a:endParaRPr lang="es-CL" sz="1400" dirty="0"/>
          </a:p>
        </p:txBody>
      </p:sp>
      <p:sp>
        <p:nvSpPr>
          <p:cNvPr id="17" name="Rectángulo 16"/>
          <p:cNvSpPr/>
          <p:nvPr/>
        </p:nvSpPr>
        <p:spPr>
          <a:xfrm>
            <a:off x="1989646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3" name="Rectángulo 22"/>
          <p:cNvSpPr/>
          <p:nvPr/>
        </p:nvSpPr>
        <p:spPr>
          <a:xfrm>
            <a:off x="3015212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ángulo 23"/>
          <p:cNvSpPr/>
          <p:nvPr/>
        </p:nvSpPr>
        <p:spPr>
          <a:xfrm>
            <a:off x="4063145" y="3054266"/>
            <a:ext cx="838200" cy="717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CuadroTexto 24"/>
          <p:cNvSpPr txBox="1"/>
          <p:nvPr/>
        </p:nvSpPr>
        <p:spPr>
          <a:xfrm>
            <a:off x="5411572" y="2817193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1</a:t>
            </a:r>
            <a:endParaRPr lang="es-CL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411572" y="3204560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2</a:t>
            </a:r>
            <a:endParaRPr lang="es-CL" dirty="0"/>
          </a:p>
        </p:txBody>
      </p:sp>
      <p:sp>
        <p:nvSpPr>
          <p:cNvPr id="27" name="CuadroTexto 26"/>
          <p:cNvSpPr txBox="1"/>
          <p:nvPr/>
        </p:nvSpPr>
        <p:spPr>
          <a:xfrm>
            <a:off x="5411572" y="3617924"/>
            <a:ext cx="330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3</a:t>
            </a:r>
            <a:endParaRPr lang="es-CL" dirty="0"/>
          </a:p>
        </p:txBody>
      </p:sp>
      <p:sp>
        <p:nvSpPr>
          <p:cNvPr id="28" name="CuadroTexto 27"/>
          <p:cNvSpPr txBox="1"/>
          <p:nvPr/>
        </p:nvSpPr>
        <p:spPr>
          <a:xfrm>
            <a:off x="2073622" y="2386760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1</a:t>
            </a:r>
            <a:endParaRPr lang="es-CL" sz="8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3089709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2</a:t>
            </a:r>
            <a:endParaRPr lang="es-CL" sz="8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4117135" y="2391782"/>
            <a:ext cx="723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800" dirty="0" smtClean="0"/>
              <a:t>Medición 3</a:t>
            </a:r>
            <a:endParaRPr lang="es-CL" sz="800" dirty="0"/>
          </a:p>
        </p:txBody>
      </p:sp>
      <p:sp>
        <p:nvSpPr>
          <p:cNvPr id="13" name="Rectángulo 12"/>
          <p:cNvSpPr/>
          <p:nvPr/>
        </p:nvSpPr>
        <p:spPr>
          <a:xfrm>
            <a:off x="10301924" y="3121830"/>
            <a:ext cx="1173717" cy="148272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CuadroTexto 17"/>
          <p:cNvSpPr txBox="1"/>
          <p:nvPr/>
        </p:nvSpPr>
        <p:spPr>
          <a:xfrm>
            <a:off x="10372249" y="4604554"/>
            <a:ext cx="10330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rgbClr val="00B050"/>
                </a:solidFill>
              </a:rPr>
              <a:t>¡Tabla completa!</a:t>
            </a:r>
            <a:endParaRPr lang="es-CL" sz="900" dirty="0">
              <a:solidFill>
                <a:srgbClr val="00B050"/>
              </a:solidFill>
            </a:endParaRPr>
          </a:p>
        </p:txBody>
      </p:sp>
      <p:grpSp>
        <p:nvGrpSpPr>
          <p:cNvPr id="35" name="Grupo 34"/>
          <p:cNvGrpSpPr/>
          <p:nvPr/>
        </p:nvGrpSpPr>
        <p:grpSpPr>
          <a:xfrm>
            <a:off x="3590241" y="719793"/>
            <a:ext cx="190888" cy="195951"/>
            <a:chOff x="4446799" y="4927373"/>
            <a:chExt cx="190888" cy="195951"/>
          </a:xfrm>
        </p:grpSpPr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6799" y="4927373"/>
              <a:ext cx="190888" cy="195951"/>
            </a:xfrm>
            <a:prstGeom prst="rect">
              <a:avLst/>
            </a:prstGeom>
          </p:spPr>
        </p:pic>
        <p:sp>
          <p:nvSpPr>
            <p:cNvPr id="33" name="Elipse 32"/>
            <p:cNvSpPr/>
            <p:nvPr/>
          </p:nvSpPr>
          <p:spPr>
            <a:xfrm>
              <a:off x="4450962" y="4927373"/>
              <a:ext cx="182562" cy="192491"/>
            </a:xfrm>
            <a:prstGeom prst="ellipse">
              <a:avLst/>
            </a:prstGeom>
            <a:noFill/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604091" y="1269140"/>
            <a:ext cx="596078" cy="276999"/>
            <a:chOff x="1933762" y="1435073"/>
            <a:chExt cx="596078" cy="276999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762" y="1438067"/>
              <a:ext cx="596078" cy="258485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66865" y="1456677"/>
              <a:ext cx="181070" cy="227542"/>
            </a:xfrm>
            <a:prstGeom prst="rect">
              <a:avLst/>
            </a:prstGeom>
          </p:spPr>
        </p:pic>
        <p:sp>
          <p:nvSpPr>
            <p:cNvPr id="36" name="CuadroTexto 35"/>
            <p:cNvSpPr txBox="1"/>
            <p:nvPr/>
          </p:nvSpPr>
          <p:spPr>
            <a:xfrm>
              <a:off x="2027509" y="1435073"/>
              <a:ext cx="5023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al tutorial</a:t>
              </a:r>
              <a:endParaRPr lang="es-CL" sz="600" dirty="0"/>
            </a:p>
          </p:txBody>
        </p:sp>
      </p:grpSp>
      <p:grpSp>
        <p:nvGrpSpPr>
          <p:cNvPr id="42" name="Grupo 41"/>
          <p:cNvGrpSpPr/>
          <p:nvPr/>
        </p:nvGrpSpPr>
        <p:grpSpPr>
          <a:xfrm>
            <a:off x="604091" y="1574364"/>
            <a:ext cx="685759" cy="369332"/>
            <a:chOff x="1940534" y="1720346"/>
            <a:chExt cx="685759" cy="369332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534" y="1737376"/>
              <a:ext cx="605815" cy="335273"/>
            </a:xfrm>
            <a:prstGeom prst="rect">
              <a:avLst/>
            </a:prstGeom>
          </p:spPr>
        </p:pic>
        <p:pic>
          <p:nvPicPr>
            <p:cNvPr id="40" name="Imagen 3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76" t="18047" r="25814" b="18479"/>
            <a:stretch/>
          </p:blipFill>
          <p:spPr>
            <a:xfrm>
              <a:off x="1973638" y="1755986"/>
              <a:ext cx="181070" cy="227542"/>
            </a:xfrm>
            <a:prstGeom prst="rect">
              <a:avLst/>
            </a:prstGeom>
          </p:spPr>
        </p:pic>
        <p:sp>
          <p:nvSpPr>
            <p:cNvPr id="41" name="CuadroTexto 40"/>
            <p:cNvSpPr txBox="1"/>
            <p:nvPr/>
          </p:nvSpPr>
          <p:spPr>
            <a:xfrm>
              <a:off x="2027509" y="1720346"/>
              <a:ext cx="5987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600" dirty="0" smtClean="0"/>
                <a:t>Volver a escoger herramienta</a:t>
              </a:r>
              <a:endParaRPr lang="es-CL" sz="600" dirty="0"/>
            </a:p>
          </p:txBody>
        </p:sp>
      </p:grpSp>
      <p:pic>
        <p:nvPicPr>
          <p:cNvPr id="43" name="Imagen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740" y="1485349"/>
            <a:ext cx="785179" cy="785179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0" r="7701"/>
          <a:stretch/>
        </p:blipFill>
        <p:spPr>
          <a:xfrm flipH="1">
            <a:off x="1800377" y="1298290"/>
            <a:ext cx="2411247" cy="1088470"/>
          </a:xfrm>
          <a:prstGeom prst="rect">
            <a:avLst/>
          </a:prstGeom>
        </p:spPr>
      </p:pic>
      <p:sp>
        <p:nvSpPr>
          <p:cNvPr id="45" name="CuadroTexto 44"/>
          <p:cNvSpPr txBox="1"/>
          <p:nvPr/>
        </p:nvSpPr>
        <p:spPr>
          <a:xfrm flipH="1">
            <a:off x="1895589" y="1407639"/>
            <a:ext cx="1973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Por ejemplo, puedes tomar la regla y un tanque para medirlos en el cuadro de medición</a:t>
            </a:r>
            <a:endParaRPr lang="es-CL" sz="1100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74" y="4142625"/>
            <a:ext cx="402371" cy="40846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2394601" y="4125280"/>
            <a:ext cx="440267" cy="4318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97" y="3599899"/>
            <a:ext cx="652329" cy="158510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24" y="4142625"/>
            <a:ext cx="402371" cy="408467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3454751" y="4125280"/>
            <a:ext cx="440267" cy="431800"/>
          </a:xfrm>
          <a:prstGeom prst="rect">
            <a:avLst/>
          </a:prstGeom>
        </p:spPr>
      </p:pic>
      <p:pic>
        <p:nvPicPr>
          <p:cNvPr id="48" name="Imagen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232" y="4134063"/>
            <a:ext cx="402371" cy="408467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t="11823" r="11341" b="14399"/>
          <a:stretch/>
        </p:blipFill>
        <p:spPr>
          <a:xfrm>
            <a:off x="4470959" y="4116718"/>
            <a:ext cx="440267" cy="43180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82" y="2896320"/>
            <a:ext cx="228600" cy="703847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60" y="1673378"/>
            <a:ext cx="244428" cy="702734"/>
          </a:xfrm>
          <a:prstGeom prst="rect">
            <a:avLst/>
          </a:prstGeom>
        </p:spPr>
      </p:pic>
      <p:pic>
        <p:nvPicPr>
          <p:cNvPr id="51" name="Imagen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17" y="1683961"/>
            <a:ext cx="212989" cy="6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968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h41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6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h42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h43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5" cy="311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h44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24200" y="1439333"/>
            <a:ext cx="2108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¡Esperen! Recuerden que los tanques de oxígeno estuvieron abiertos por la noche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425593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h45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4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El ratón los abrió cuando caminó sobre ellos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15553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h46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3" cy="31154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191933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No sabemos cuanto oxígeno tienen ahora</a:t>
            </a:r>
            <a:endParaRPr lang="es-CL" sz="1100" dirty="0"/>
          </a:p>
        </p:txBody>
      </p:sp>
    </p:spTree>
    <p:extLst>
      <p:ext uri="{BB962C8B-B14F-4D97-AF65-F5344CB8AC3E}">
        <p14:creationId xmlns:p14="http://schemas.microsoft.com/office/powerpoint/2010/main" val="239886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h47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3" cy="3115404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363330" y="1371600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100" dirty="0" smtClean="0"/>
              <a:t>Pero el tanque que esté más pesado es el que tiene más</a:t>
            </a:r>
            <a:endParaRPr lang="es-CL" sz="1100" dirty="0"/>
          </a:p>
        </p:txBody>
      </p:sp>
      <p:sp>
        <p:nvSpPr>
          <p:cNvPr id="8" name="Flecha derecha 7"/>
          <p:cNvSpPr/>
          <p:nvPr/>
        </p:nvSpPr>
        <p:spPr>
          <a:xfrm>
            <a:off x="10041466" y="960510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D0 (1)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955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h48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6419" y="1213108"/>
            <a:ext cx="3111352" cy="3115404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 flipH="1">
            <a:off x="9033933" y="1083733"/>
            <a:ext cx="914400" cy="660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 smtClean="0"/>
              <a:t>D13 (6)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6966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h49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2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12" y="1208109"/>
            <a:ext cx="4883575" cy="366268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196116" y="258735"/>
            <a:ext cx="86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 smtClean="0">
                <a:solidFill>
                  <a:schemeClr val="bg1"/>
                </a:solidFill>
              </a:rPr>
              <a:t>h50</a:t>
            </a:r>
            <a:endParaRPr lang="es-CL" sz="3200" dirty="0">
              <a:solidFill>
                <a:schemeClr val="bg1"/>
              </a:solidFill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03" y="5074264"/>
            <a:ext cx="545554" cy="545554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10" y="5082946"/>
            <a:ext cx="553158" cy="55315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419" y="1213108"/>
            <a:ext cx="3111351" cy="31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5010</TotalTime>
  <Words>3039</Words>
  <Application>Microsoft Office PowerPoint</Application>
  <PresentationFormat>Panorámica</PresentationFormat>
  <Paragraphs>612</Paragraphs>
  <Slides>117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MACAREMA</dc:creator>
  <cp:lastModifiedBy>MACAREMA</cp:lastModifiedBy>
  <cp:revision>157</cp:revision>
  <dcterms:created xsi:type="dcterms:W3CDTF">2016-05-25T20:28:02Z</dcterms:created>
  <dcterms:modified xsi:type="dcterms:W3CDTF">2016-06-21T00:34:33Z</dcterms:modified>
</cp:coreProperties>
</file>